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2" r:id="rId8"/>
    <p:sldId id="269" r:id="rId9"/>
    <p:sldId id="268" r:id="rId10"/>
    <p:sldId id="4471" r:id="rId11"/>
    <p:sldId id="4474" r:id="rId12"/>
    <p:sldId id="4477" r:id="rId13"/>
    <p:sldId id="4476" r:id="rId14"/>
    <p:sldId id="4473" r:id="rId15"/>
    <p:sldId id="273" r:id="rId16"/>
    <p:sldId id="4479" r:id="rId17"/>
    <p:sldId id="4482" r:id="rId18"/>
    <p:sldId id="272" r:id="rId19"/>
    <p:sldId id="4480" r:id="rId20"/>
    <p:sldId id="277" r:id="rId21"/>
    <p:sldId id="280" r:id="rId22"/>
    <p:sldId id="281" r:id="rId2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5A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c:style val="2"/>
  <c:chart>
    <c:title>
      <c:tx>
        <c:rich>
          <a:bodyPr/>
          <a:lstStyle/>
          <a:p>
            <a:pPr>
              <a:defRPr sz="1200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Мониторинг реализации комплекса процессных мероприятий «Развитие системы оказания паллиативной медицинской помощи», реализуемого в составе государственной программы Российской Федерации «Развитие здравоохранения»</a:t>
            </a:r>
          </a:p>
        </c:rich>
      </c:tx>
      <c:layout>
        <c:manualLayout>
          <c:xMode val="edge"/>
          <c:yMode val="edge"/>
          <c:x val="0.10694879283827907"/>
          <c:y val="2.2558862968714094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63871266646410185"/>
          <c:y val="0.12131500114445115"/>
          <c:w val="0.34427725901941297"/>
          <c:h val="0.81411854506125747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Комплекс процессных мероприятий «Развитие системы оказания паллиативной медицинской помощи», реализуемого в составе государственной программы Российской Федерации «Развитие здравоохранения»</c:v>
                </c:pt>
              </c:strCache>
            </c:strRef>
          </c:tx>
          <c:invertIfNegative val="1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Лист1!$A$2:$A$9</c:f>
              <c:strCache>
                <c:ptCount val="8"/>
                <c:pt idx="0">
                  <c:v>Количество оснащенных (переоснащенных, дооснащенных) медицинских организаций, подведомственных органам исполнительной власти субъектов Российской Федерации, имеющих структурные подразделения, оказывающие специализированную паллиативную медицинскую помощь,</c:v>
                </c:pt>
                <c:pt idx="1">
                  <c:v>Количество пациентов, нуждающихся в паллиативной медицинской помощи, обеспеченных медицинскими изделиями для использования на дому </c:v>
                </c:pt>
                <c:pt idx="2">
                  <c:v>Количество закупленных автомобилей в соответствии со стандартом оснащения отделения выездной патронажной паллиативной медицинской помощи взрослым и легковых автомашин в соответствии со стандартом оснащения отделения выездной патронажной паллиативной медиц</c:v>
                </c:pt>
                <c:pt idx="3">
                  <c:v>Количество упаковок лекарственных препаратов, содержащих наркотические средства и психотропные вещества, закупленных для купирования тяжелых симптомов заболевания, в том числе для обезболивания, в целях обеспечения пациентов, нуждающихся в оказании паллиа</c:v>
                </c:pt>
                <c:pt idx="4">
                  <c:v>Доля исполнения государственного задания на оказание паллиативной медицинской помощи в стационарных условиях в федеральных медицинских организациях, подведомственных Минздраву России </c:v>
                </c:pt>
                <c:pt idx="5">
                  <c:v>Количество оснащенных (переоснащенных, дооснащенных) медицинских организаций, подведомственных ФМБА России, имеющих структурные подразделения, оказывающие специализированную паллиативную медицинскую помощь, медицинскими изделиями в соответствии со стандар</c:v>
                </c:pt>
                <c:pt idx="6">
                  <c:v>Число организационно-методических мероприятий</c:v>
                </c:pt>
                <c:pt idx="7">
                  <c:v>Число получателей поддержки социально ориентированных некоммерческих организаций 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98.5</c:v>
                </c:pt>
                <c:pt idx="1">
                  <c:v>146.80000000000001</c:v>
                </c:pt>
                <c:pt idx="2">
                  <c:v>100</c:v>
                </c:pt>
                <c:pt idx="3">
                  <c:v>91.9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6C-4259-80B5-40CA55532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204627968"/>
        <c:axId val="204629504"/>
      </c:barChart>
      <c:catAx>
        <c:axId val="204627968"/>
        <c:scaling>
          <c:orientation val="minMax"/>
        </c:scaling>
        <c:delete val="1"/>
        <c:axPos val="l"/>
        <c:numFmt formatCode="General" sourceLinked="0"/>
        <c:majorTickMark val="none"/>
        <c:minorTickMark val="cross"/>
        <c:tickLblPos val="none"/>
        <c:crossAx val="204629504"/>
        <c:crosses val="autoZero"/>
        <c:auto val="1"/>
        <c:lblAlgn val="ctr"/>
        <c:lblOffset val="100"/>
        <c:noMultiLvlLbl val="1"/>
      </c:catAx>
      <c:valAx>
        <c:axId val="204629504"/>
        <c:scaling>
          <c:orientation val="minMax"/>
          <c:max val="150"/>
        </c:scaling>
        <c:delete val="1"/>
        <c:axPos val="b"/>
        <c:majorGridlines/>
        <c:numFmt formatCode="General" sourceLinked="1"/>
        <c:majorTickMark val="none"/>
        <c:minorTickMark val="cross"/>
        <c:tickLblPos val="none"/>
        <c:crossAx val="204627968"/>
        <c:crosses val="autoZero"/>
        <c:crossBetween val="between"/>
        <c:majorUnit val="25"/>
      </c:valAx>
      <c:spPr>
        <a:ln>
          <a:noFill/>
        </a:ln>
      </c:spPr>
    </c:plotArea>
    <c:plotVisOnly val="1"/>
    <c:dispBlanksAs val="gap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82EBEA-A35B-4DE2-9604-971942F76FE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903FC5E-5F74-4EFB-8328-334C1ED75F3D}">
      <dgm:prSet phldrT="[Текст]" custT="1"/>
      <dgm:spPr/>
      <dgm:t>
        <a:bodyPr/>
        <a:lstStyle/>
        <a:p>
          <a:r>
            <a: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Совещание с органами исполнительной власти субъектов Российской Федерации в сфере охраны здоровья, главными внештатными специалистами по паллиативной медицинской помощи субъектов Российской Федерации</a:t>
          </a:r>
        </a:p>
      </dgm:t>
    </dgm:pt>
    <dgm:pt modelId="{02E2CB87-D3F6-4812-84BB-34EA0637152A}" type="parTrans" cxnId="{BDE766C6-ECF6-4937-9423-86E935F9477E}">
      <dgm:prSet/>
      <dgm:spPr/>
      <dgm:t>
        <a:bodyPr/>
        <a:lstStyle/>
        <a:p>
          <a:endParaRPr lang="ru-RU"/>
        </a:p>
      </dgm:t>
    </dgm:pt>
    <dgm:pt modelId="{691AE2FF-3FDF-45C8-9857-C43EF9118DC3}" type="sibTrans" cxnId="{BDE766C6-ECF6-4937-9423-86E935F9477E}">
      <dgm:prSet/>
      <dgm:spPr/>
      <dgm:t>
        <a:bodyPr/>
        <a:lstStyle/>
        <a:p>
          <a:endParaRPr lang="ru-RU"/>
        </a:p>
      </dgm:t>
    </dgm:pt>
    <dgm:pt modelId="{AC872AED-C18D-483E-953F-FBE76A81E72E}">
      <dgm:prSet phldrT="[Текст]" custT="1"/>
      <dgm:spPr/>
      <dgm:t>
        <a:bodyPr/>
        <a:lstStyle/>
        <a:p>
          <a:r>
            <a: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Выезды в субъекты Российской Федерации </a:t>
          </a:r>
        </a:p>
      </dgm:t>
    </dgm:pt>
    <dgm:pt modelId="{31891A70-F70C-4840-839A-B034C08D894A}" type="parTrans" cxnId="{F6822D4F-17B2-41C5-8AC8-D9280BDEF788}">
      <dgm:prSet/>
      <dgm:spPr/>
      <dgm:t>
        <a:bodyPr/>
        <a:lstStyle/>
        <a:p>
          <a:endParaRPr lang="ru-RU"/>
        </a:p>
      </dgm:t>
    </dgm:pt>
    <dgm:pt modelId="{A009FCA1-6CD1-455F-B55D-A49B1988B30C}" type="sibTrans" cxnId="{F6822D4F-17B2-41C5-8AC8-D9280BDEF788}">
      <dgm:prSet/>
      <dgm:spPr/>
      <dgm:t>
        <a:bodyPr/>
        <a:lstStyle/>
        <a:p>
          <a:endParaRPr lang="ru-RU"/>
        </a:p>
      </dgm:t>
    </dgm:pt>
    <dgm:pt modelId="{057CF488-6891-4EB2-8195-371C522ECB74}">
      <dgm:prSet phldrT="[Текст]" custT="1"/>
      <dgm:spPr/>
      <dgm:t>
        <a:bodyPr/>
        <a:lstStyle/>
        <a:p>
          <a:r>
            <a: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Онлайн разборы клинических случаев</a:t>
          </a:r>
        </a:p>
      </dgm:t>
    </dgm:pt>
    <dgm:pt modelId="{2FB9C20C-C452-4C6F-BFFE-903596E48D5C}" type="parTrans" cxnId="{2B5D7002-8E65-41F7-8789-D788DA159C35}">
      <dgm:prSet/>
      <dgm:spPr/>
      <dgm:t>
        <a:bodyPr/>
        <a:lstStyle/>
        <a:p>
          <a:endParaRPr lang="ru-RU"/>
        </a:p>
      </dgm:t>
    </dgm:pt>
    <dgm:pt modelId="{B4F0AFA9-0B6D-4DED-A385-F4752EFFC072}" type="sibTrans" cxnId="{2B5D7002-8E65-41F7-8789-D788DA159C35}">
      <dgm:prSet/>
      <dgm:spPr/>
      <dgm:t>
        <a:bodyPr/>
        <a:lstStyle/>
        <a:p>
          <a:endParaRPr lang="ru-RU"/>
        </a:p>
      </dgm:t>
    </dgm:pt>
    <dgm:pt modelId="{32F20B92-6213-4547-BFDA-EA9E2169C0B5}">
      <dgm:prSet custT="1"/>
      <dgm:spPr/>
      <dgm:t>
        <a:bodyPr/>
        <a:lstStyle/>
        <a:p>
          <a:r>
            <a: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Методические материалы</a:t>
          </a:r>
        </a:p>
      </dgm:t>
    </dgm:pt>
    <dgm:pt modelId="{8BC02165-97F5-49DC-8AC9-C16485334D7D}" type="parTrans" cxnId="{AB880C2A-912B-4839-B015-52C0A05C363D}">
      <dgm:prSet/>
      <dgm:spPr/>
      <dgm:t>
        <a:bodyPr/>
        <a:lstStyle/>
        <a:p>
          <a:endParaRPr lang="ru-RU"/>
        </a:p>
      </dgm:t>
    </dgm:pt>
    <dgm:pt modelId="{569494FA-F882-49FE-A1E2-05080399E15B}" type="sibTrans" cxnId="{AB880C2A-912B-4839-B015-52C0A05C363D}">
      <dgm:prSet/>
      <dgm:spPr/>
      <dgm:t>
        <a:bodyPr/>
        <a:lstStyle/>
        <a:p>
          <a:endParaRPr lang="ru-RU"/>
        </a:p>
      </dgm:t>
    </dgm:pt>
    <dgm:pt modelId="{3267AE7D-1440-43E6-83A8-C1EAFDB0C69D}" type="pres">
      <dgm:prSet presAssocID="{AF82EBEA-A35B-4DE2-9604-971942F76FEE}" presName="Name0" presStyleCnt="0">
        <dgm:presLayoutVars>
          <dgm:chMax val="7"/>
          <dgm:chPref val="7"/>
          <dgm:dir/>
        </dgm:presLayoutVars>
      </dgm:prSet>
      <dgm:spPr/>
    </dgm:pt>
    <dgm:pt modelId="{148055AC-949F-4C5F-99DC-61F2A5C4139F}" type="pres">
      <dgm:prSet presAssocID="{AF82EBEA-A35B-4DE2-9604-971942F76FEE}" presName="Name1" presStyleCnt="0"/>
      <dgm:spPr/>
    </dgm:pt>
    <dgm:pt modelId="{15021976-0337-4E45-B6E6-5D5ABBEF5DEB}" type="pres">
      <dgm:prSet presAssocID="{AF82EBEA-A35B-4DE2-9604-971942F76FEE}" presName="cycle" presStyleCnt="0"/>
      <dgm:spPr/>
    </dgm:pt>
    <dgm:pt modelId="{94B7B509-4D2D-4087-88C0-E03B77FEEC33}" type="pres">
      <dgm:prSet presAssocID="{AF82EBEA-A35B-4DE2-9604-971942F76FEE}" presName="srcNode" presStyleLbl="node1" presStyleIdx="0" presStyleCnt="4"/>
      <dgm:spPr/>
    </dgm:pt>
    <dgm:pt modelId="{7CE7DDDC-9F86-4D46-A144-4CA055B81D31}" type="pres">
      <dgm:prSet presAssocID="{AF82EBEA-A35B-4DE2-9604-971942F76FEE}" presName="conn" presStyleLbl="parChTrans1D2" presStyleIdx="0" presStyleCnt="1"/>
      <dgm:spPr/>
    </dgm:pt>
    <dgm:pt modelId="{62E424C4-806B-41BB-B0B6-F1B6D9AA6042}" type="pres">
      <dgm:prSet presAssocID="{AF82EBEA-A35B-4DE2-9604-971942F76FEE}" presName="extraNode" presStyleLbl="node1" presStyleIdx="0" presStyleCnt="4"/>
      <dgm:spPr/>
    </dgm:pt>
    <dgm:pt modelId="{32A00355-979F-48BC-8142-8BE6FB36A1C5}" type="pres">
      <dgm:prSet presAssocID="{AF82EBEA-A35B-4DE2-9604-971942F76FEE}" presName="dstNode" presStyleLbl="node1" presStyleIdx="0" presStyleCnt="4"/>
      <dgm:spPr/>
    </dgm:pt>
    <dgm:pt modelId="{E673F212-4FAC-450A-AA4C-85E88ABD1CD1}" type="pres">
      <dgm:prSet presAssocID="{E903FC5E-5F74-4EFB-8328-334C1ED75F3D}" presName="text_1" presStyleLbl="node1" presStyleIdx="0" presStyleCnt="4">
        <dgm:presLayoutVars>
          <dgm:bulletEnabled val="1"/>
        </dgm:presLayoutVars>
      </dgm:prSet>
      <dgm:spPr/>
    </dgm:pt>
    <dgm:pt modelId="{7B377F12-A1F2-4D6F-BD5E-BBBA34E39403}" type="pres">
      <dgm:prSet presAssocID="{E903FC5E-5F74-4EFB-8328-334C1ED75F3D}" presName="accent_1" presStyleCnt="0"/>
      <dgm:spPr/>
    </dgm:pt>
    <dgm:pt modelId="{6EC15A1A-8DB7-48B5-A31B-42DE763B9BB4}" type="pres">
      <dgm:prSet presAssocID="{E903FC5E-5F74-4EFB-8328-334C1ED75F3D}" presName="accentRepeatNode" presStyleLbl="solidFgAcc1" presStyleIdx="0" presStyleCnt="4"/>
      <dgm:spPr/>
    </dgm:pt>
    <dgm:pt modelId="{BF135B3B-15C9-4153-A3DB-BACA63966584}" type="pres">
      <dgm:prSet presAssocID="{AC872AED-C18D-483E-953F-FBE76A81E72E}" presName="text_2" presStyleLbl="node1" presStyleIdx="1" presStyleCnt="4">
        <dgm:presLayoutVars>
          <dgm:bulletEnabled val="1"/>
        </dgm:presLayoutVars>
      </dgm:prSet>
      <dgm:spPr/>
    </dgm:pt>
    <dgm:pt modelId="{44372BDA-0EB2-4EBF-963D-A71EBF40829F}" type="pres">
      <dgm:prSet presAssocID="{AC872AED-C18D-483E-953F-FBE76A81E72E}" presName="accent_2" presStyleCnt="0"/>
      <dgm:spPr/>
    </dgm:pt>
    <dgm:pt modelId="{21CB90C0-7635-47C7-8BE1-21A11FFAF7AC}" type="pres">
      <dgm:prSet presAssocID="{AC872AED-C18D-483E-953F-FBE76A81E72E}" presName="accentRepeatNode" presStyleLbl="solidFgAcc1" presStyleIdx="1" presStyleCnt="4"/>
      <dgm:spPr/>
    </dgm:pt>
    <dgm:pt modelId="{6C953969-351D-4118-A507-C5483BF22E82}" type="pres">
      <dgm:prSet presAssocID="{057CF488-6891-4EB2-8195-371C522ECB74}" presName="text_3" presStyleLbl="node1" presStyleIdx="2" presStyleCnt="4">
        <dgm:presLayoutVars>
          <dgm:bulletEnabled val="1"/>
        </dgm:presLayoutVars>
      </dgm:prSet>
      <dgm:spPr/>
    </dgm:pt>
    <dgm:pt modelId="{BA561AEE-509A-492A-AD47-7FB3850BEB36}" type="pres">
      <dgm:prSet presAssocID="{057CF488-6891-4EB2-8195-371C522ECB74}" presName="accent_3" presStyleCnt="0"/>
      <dgm:spPr/>
    </dgm:pt>
    <dgm:pt modelId="{5DD943AA-D627-4CC8-8BCA-9E94F09A2E33}" type="pres">
      <dgm:prSet presAssocID="{057CF488-6891-4EB2-8195-371C522ECB74}" presName="accentRepeatNode" presStyleLbl="solidFgAcc1" presStyleIdx="2" presStyleCnt="4"/>
      <dgm:spPr/>
    </dgm:pt>
    <dgm:pt modelId="{D3D23A86-BA15-4F02-A9F8-EB1F2EF390A1}" type="pres">
      <dgm:prSet presAssocID="{32F20B92-6213-4547-BFDA-EA9E2169C0B5}" presName="text_4" presStyleLbl="node1" presStyleIdx="3" presStyleCnt="4">
        <dgm:presLayoutVars>
          <dgm:bulletEnabled val="1"/>
        </dgm:presLayoutVars>
      </dgm:prSet>
      <dgm:spPr/>
    </dgm:pt>
    <dgm:pt modelId="{14FDC944-7062-4994-8D85-78A387372221}" type="pres">
      <dgm:prSet presAssocID="{32F20B92-6213-4547-BFDA-EA9E2169C0B5}" presName="accent_4" presStyleCnt="0"/>
      <dgm:spPr/>
    </dgm:pt>
    <dgm:pt modelId="{9F3DF01B-B320-4B47-A41A-5C85BBBC12F1}" type="pres">
      <dgm:prSet presAssocID="{32F20B92-6213-4547-BFDA-EA9E2169C0B5}" presName="accentRepeatNode" presStyleLbl="solidFgAcc1" presStyleIdx="3" presStyleCnt="4"/>
      <dgm:spPr/>
    </dgm:pt>
  </dgm:ptLst>
  <dgm:cxnLst>
    <dgm:cxn modelId="{2B5D7002-8E65-41F7-8789-D788DA159C35}" srcId="{AF82EBEA-A35B-4DE2-9604-971942F76FEE}" destId="{057CF488-6891-4EB2-8195-371C522ECB74}" srcOrd="2" destOrd="0" parTransId="{2FB9C20C-C452-4C6F-BFFE-903596E48D5C}" sibTransId="{B4F0AFA9-0B6D-4DED-A385-F4752EFFC072}"/>
    <dgm:cxn modelId="{AB880C2A-912B-4839-B015-52C0A05C363D}" srcId="{AF82EBEA-A35B-4DE2-9604-971942F76FEE}" destId="{32F20B92-6213-4547-BFDA-EA9E2169C0B5}" srcOrd="3" destOrd="0" parTransId="{8BC02165-97F5-49DC-8AC9-C16485334D7D}" sibTransId="{569494FA-F882-49FE-A1E2-05080399E15B}"/>
    <dgm:cxn modelId="{C27C013D-D865-4F9B-A8DF-53F3F289121A}" type="presOf" srcId="{E903FC5E-5F74-4EFB-8328-334C1ED75F3D}" destId="{E673F212-4FAC-450A-AA4C-85E88ABD1CD1}" srcOrd="0" destOrd="0" presId="urn:microsoft.com/office/officeart/2008/layout/VerticalCurvedList"/>
    <dgm:cxn modelId="{C3CB9140-581E-4967-A0EC-02A661A836AC}" type="presOf" srcId="{AC872AED-C18D-483E-953F-FBE76A81E72E}" destId="{BF135B3B-15C9-4153-A3DB-BACA63966584}" srcOrd="0" destOrd="0" presId="urn:microsoft.com/office/officeart/2008/layout/VerticalCurvedList"/>
    <dgm:cxn modelId="{C9F4846E-F69D-45C3-8891-8BBFAFEA4600}" type="presOf" srcId="{AF82EBEA-A35B-4DE2-9604-971942F76FEE}" destId="{3267AE7D-1440-43E6-83A8-C1EAFDB0C69D}" srcOrd="0" destOrd="0" presId="urn:microsoft.com/office/officeart/2008/layout/VerticalCurvedList"/>
    <dgm:cxn modelId="{F6822D4F-17B2-41C5-8AC8-D9280BDEF788}" srcId="{AF82EBEA-A35B-4DE2-9604-971942F76FEE}" destId="{AC872AED-C18D-483E-953F-FBE76A81E72E}" srcOrd="1" destOrd="0" parTransId="{31891A70-F70C-4840-839A-B034C08D894A}" sibTransId="{A009FCA1-6CD1-455F-B55D-A49B1988B30C}"/>
    <dgm:cxn modelId="{387B0077-DCA2-44BA-AF27-F4E422EA7E4F}" type="presOf" srcId="{32F20B92-6213-4547-BFDA-EA9E2169C0B5}" destId="{D3D23A86-BA15-4F02-A9F8-EB1F2EF390A1}" srcOrd="0" destOrd="0" presId="urn:microsoft.com/office/officeart/2008/layout/VerticalCurvedList"/>
    <dgm:cxn modelId="{1397E07B-DECE-405F-B115-5A96F6D6E119}" type="presOf" srcId="{057CF488-6891-4EB2-8195-371C522ECB74}" destId="{6C953969-351D-4118-A507-C5483BF22E82}" srcOrd="0" destOrd="0" presId="urn:microsoft.com/office/officeart/2008/layout/VerticalCurvedList"/>
    <dgm:cxn modelId="{AA7D3E93-6AB8-4C32-9BE5-633536378CBE}" type="presOf" srcId="{691AE2FF-3FDF-45C8-9857-C43EF9118DC3}" destId="{7CE7DDDC-9F86-4D46-A144-4CA055B81D31}" srcOrd="0" destOrd="0" presId="urn:microsoft.com/office/officeart/2008/layout/VerticalCurvedList"/>
    <dgm:cxn modelId="{BDE766C6-ECF6-4937-9423-86E935F9477E}" srcId="{AF82EBEA-A35B-4DE2-9604-971942F76FEE}" destId="{E903FC5E-5F74-4EFB-8328-334C1ED75F3D}" srcOrd="0" destOrd="0" parTransId="{02E2CB87-D3F6-4812-84BB-34EA0637152A}" sibTransId="{691AE2FF-3FDF-45C8-9857-C43EF9118DC3}"/>
    <dgm:cxn modelId="{6DE51436-E1DB-42FD-94BF-13CC2D4F8BE6}" type="presParOf" srcId="{3267AE7D-1440-43E6-83A8-C1EAFDB0C69D}" destId="{148055AC-949F-4C5F-99DC-61F2A5C4139F}" srcOrd="0" destOrd="0" presId="urn:microsoft.com/office/officeart/2008/layout/VerticalCurvedList"/>
    <dgm:cxn modelId="{F168DC33-1BA4-4C96-976D-8CDC58EC1D79}" type="presParOf" srcId="{148055AC-949F-4C5F-99DC-61F2A5C4139F}" destId="{15021976-0337-4E45-B6E6-5D5ABBEF5DEB}" srcOrd="0" destOrd="0" presId="urn:microsoft.com/office/officeart/2008/layout/VerticalCurvedList"/>
    <dgm:cxn modelId="{FF7ABCB2-79EA-42AD-8A9F-94D79C457A89}" type="presParOf" srcId="{15021976-0337-4E45-B6E6-5D5ABBEF5DEB}" destId="{94B7B509-4D2D-4087-88C0-E03B77FEEC33}" srcOrd="0" destOrd="0" presId="urn:microsoft.com/office/officeart/2008/layout/VerticalCurvedList"/>
    <dgm:cxn modelId="{D91B1A3A-F37E-4C9B-892F-5A4B7E6C00FF}" type="presParOf" srcId="{15021976-0337-4E45-B6E6-5D5ABBEF5DEB}" destId="{7CE7DDDC-9F86-4D46-A144-4CA055B81D31}" srcOrd="1" destOrd="0" presId="urn:microsoft.com/office/officeart/2008/layout/VerticalCurvedList"/>
    <dgm:cxn modelId="{361CCC1E-2B8D-47FC-A4A6-A8D3CDDEBEB0}" type="presParOf" srcId="{15021976-0337-4E45-B6E6-5D5ABBEF5DEB}" destId="{62E424C4-806B-41BB-B0B6-F1B6D9AA6042}" srcOrd="2" destOrd="0" presId="urn:microsoft.com/office/officeart/2008/layout/VerticalCurvedList"/>
    <dgm:cxn modelId="{77700F5A-513E-4C2F-8066-B00839B7C0B9}" type="presParOf" srcId="{15021976-0337-4E45-B6E6-5D5ABBEF5DEB}" destId="{32A00355-979F-48BC-8142-8BE6FB36A1C5}" srcOrd="3" destOrd="0" presId="urn:microsoft.com/office/officeart/2008/layout/VerticalCurvedList"/>
    <dgm:cxn modelId="{F2DD01A0-AFF3-48FC-8142-417AAC08AC2C}" type="presParOf" srcId="{148055AC-949F-4C5F-99DC-61F2A5C4139F}" destId="{E673F212-4FAC-450A-AA4C-85E88ABD1CD1}" srcOrd="1" destOrd="0" presId="urn:microsoft.com/office/officeart/2008/layout/VerticalCurvedList"/>
    <dgm:cxn modelId="{15F2CCDB-2835-4450-B403-56FFFA19FAF7}" type="presParOf" srcId="{148055AC-949F-4C5F-99DC-61F2A5C4139F}" destId="{7B377F12-A1F2-4D6F-BD5E-BBBA34E39403}" srcOrd="2" destOrd="0" presId="urn:microsoft.com/office/officeart/2008/layout/VerticalCurvedList"/>
    <dgm:cxn modelId="{94DD63B1-7EC7-4BD6-9C81-EFD911DB357E}" type="presParOf" srcId="{7B377F12-A1F2-4D6F-BD5E-BBBA34E39403}" destId="{6EC15A1A-8DB7-48B5-A31B-42DE763B9BB4}" srcOrd="0" destOrd="0" presId="urn:microsoft.com/office/officeart/2008/layout/VerticalCurvedList"/>
    <dgm:cxn modelId="{9AF9F19D-0B27-4FA9-B532-6963866E0F32}" type="presParOf" srcId="{148055AC-949F-4C5F-99DC-61F2A5C4139F}" destId="{BF135B3B-15C9-4153-A3DB-BACA63966584}" srcOrd="3" destOrd="0" presId="urn:microsoft.com/office/officeart/2008/layout/VerticalCurvedList"/>
    <dgm:cxn modelId="{E706CDD5-F03A-40D5-87D9-9C733CEF7CED}" type="presParOf" srcId="{148055AC-949F-4C5F-99DC-61F2A5C4139F}" destId="{44372BDA-0EB2-4EBF-963D-A71EBF40829F}" srcOrd="4" destOrd="0" presId="urn:microsoft.com/office/officeart/2008/layout/VerticalCurvedList"/>
    <dgm:cxn modelId="{CDD6A949-5F5A-4B19-B696-2A93F4BAB45D}" type="presParOf" srcId="{44372BDA-0EB2-4EBF-963D-A71EBF40829F}" destId="{21CB90C0-7635-47C7-8BE1-21A11FFAF7AC}" srcOrd="0" destOrd="0" presId="urn:microsoft.com/office/officeart/2008/layout/VerticalCurvedList"/>
    <dgm:cxn modelId="{FB2A32B2-CD3B-4A87-BB8D-98C642548DB3}" type="presParOf" srcId="{148055AC-949F-4C5F-99DC-61F2A5C4139F}" destId="{6C953969-351D-4118-A507-C5483BF22E82}" srcOrd="5" destOrd="0" presId="urn:microsoft.com/office/officeart/2008/layout/VerticalCurvedList"/>
    <dgm:cxn modelId="{E2E74F6A-3CF9-482A-970C-2A22AD077A4D}" type="presParOf" srcId="{148055AC-949F-4C5F-99DC-61F2A5C4139F}" destId="{BA561AEE-509A-492A-AD47-7FB3850BEB36}" srcOrd="6" destOrd="0" presId="urn:microsoft.com/office/officeart/2008/layout/VerticalCurvedList"/>
    <dgm:cxn modelId="{4DE5ACB5-728C-4F27-877E-AD917651570C}" type="presParOf" srcId="{BA561AEE-509A-492A-AD47-7FB3850BEB36}" destId="{5DD943AA-D627-4CC8-8BCA-9E94F09A2E33}" srcOrd="0" destOrd="0" presId="urn:microsoft.com/office/officeart/2008/layout/VerticalCurvedList"/>
    <dgm:cxn modelId="{89F1DC56-750D-4B89-A235-5A331BAB9509}" type="presParOf" srcId="{148055AC-949F-4C5F-99DC-61F2A5C4139F}" destId="{D3D23A86-BA15-4F02-A9F8-EB1F2EF390A1}" srcOrd="7" destOrd="0" presId="urn:microsoft.com/office/officeart/2008/layout/VerticalCurvedList"/>
    <dgm:cxn modelId="{17FC72AD-7111-44FB-9215-1335046A3782}" type="presParOf" srcId="{148055AC-949F-4C5F-99DC-61F2A5C4139F}" destId="{14FDC944-7062-4994-8D85-78A387372221}" srcOrd="8" destOrd="0" presId="urn:microsoft.com/office/officeart/2008/layout/VerticalCurvedList"/>
    <dgm:cxn modelId="{8044301F-7077-4199-B0A5-676215384B63}" type="presParOf" srcId="{14FDC944-7062-4994-8D85-78A387372221}" destId="{9F3DF01B-B320-4B47-A41A-5C85BBBC12F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E7DDDC-9F86-4D46-A144-4CA055B81D31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73F212-4FAC-450A-AA4C-85E88ABD1CD1}">
      <dsp:nvSpPr>
        <dsp:cNvPr id="0" name=""/>
        <dsp:cNvSpPr/>
      </dsp:nvSpPr>
      <dsp:spPr>
        <a:xfrm>
          <a:off x="610504" y="416587"/>
          <a:ext cx="7440913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Совещание с органами исполнительной власти субъектов Российской Федерации в сфере охраны здоровья, главными внештатными специалистами по паллиативной медицинской помощи субъектов Российской Федерации</a:t>
          </a:r>
        </a:p>
      </dsp:txBody>
      <dsp:txXfrm>
        <a:off x="610504" y="416587"/>
        <a:ext cx="7440913" cy="833607"/>
      </dsp:txXfrm>
    </dsp:sp>
    <dsp:sp modelId="{6EC15A1A-8DB7-48B5-A31B-42DE763B9BB4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135B3B-15C9-4153-A3DB-BACA63966584}">
      <dsp:nvSpPr>
        <dsp:cNvPr id="0" name=""/>
        <dsp:cNvSpPr/>
      </dsp:nvSpPr>
      <dsp:spPr>
        <a:xfrm>
          <a:off x="1088431" y="1667215"/>
          <a:ext cx="6962986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Выезды в субъекты Российской Федерации </a:t>
          </a:r>
        </a:p>
      </dsp:txBody>
      <dsp:txXfrm>
        <a:off x="1088431" y="1667215"/>
        <a:ext cx="6962986" cy="833607"/>
      </dsp:txXfrm>
    </dsp:sp>
    <dsp:sp modelId="{21CB90C0-7635-47C7-8BE1-21A11FFAF7AC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953969-351D-4118-A507-C5483BF22E82}">
      <dsp:nvSpPr>
        <dsp:cNvPr id="0" name=""/>
        <dsp:cNvSpPr/>
      </dsp:nvSpPr>
      <dsp:spPr>
        <a:xfrm>
          <a:off x="1088431" y="2917843"/>
          <a:ext cx="6962986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Онлайн разборы клинических случаев</a:t>
          </a:r>
        </a:p>
      </dsp:txBody>
      <dsp:txXfrm>
        <a:off x="1088431" y="2917843"/>
        <a:ext cx="6962986" cy="833607"/>
      </dsp:txXfrm>
    </dsp:sp>
    <dsp:sp modelId="{5DD943AA-D627-4CC8-8BCA-9E94F09A2E33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D23A86-BA15-4F02-A9F8-EB1F2EF390A1}">
      <dsp:nvSpPr>
        <dsp:cNvPr id="0" name=""/>
        <dsp:cNvSpPr/>
      </dsp:nvSpPr>
      <dsp:spPr>
        <a:xfrm>
          <a:off x="610504" y="4168472"/>
          <a:ext cx="7440913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Методические материалы</a:t>
          </a:r>
        </a:p>
      </dsp:txBody>
      <dsp:txXfrm>
        <a:off x="610504" y="4168472"/>
        <a:ext cx="7440913" cy="833607"/>
      </dsp:txXfrm>
    </dsp:sp>
    <dsp:sp modelId="{9F3DF01B-B320-4B47-A41A-5C85BBBC12F1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0.69071</cdr:x>
      <cdr:y>0.94186</cdr:y>
    </cdr:from>
    <cdr:to>
      <cdr:x>0.91962</cdr:x>
      <cdr:y>0.98837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8256240" y="5832648"/>
          <a:ext cx="273630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Arial"/>
              <a:ea typeface="Arial"/>
              <a:cs typeface="Arial"/>
            </a:defRPr>
          </a:lvl1pPr>
          <a:lvl2pPr marL="457200" indent="0">
            <a:defRPr sz="1100">
              <a:latin typeface="Arial"/>
              <a:ea typeface="Arial"/>
              <a:cs typeface="Arial"/>
            </a:defRPr>
          </a:lvl2pPr>
          <a:lvl3pPr marL="914400" indent="0">
            <a:defRPr sz="1100">
              <a:latin typeface="Arial"/>
              <a:ea typeface="Arial"/>
              <a:cs typeface="Arial"/>
            </a:defRPr>
          </a:lvl3pPr>
          <a:lvl4pPr marL="1371600" indent="0">
            <a:defRPr sz="1100">
              <a:latin typeface="Arial"/>
              <a:ea typeface="Arial"/>
              <a:cs typeface="Arial"/>
            </a:defRPr>
          </a:lvl4pPr>
          <a:lvl5pPr marL="1828800" indent="0">
            <a:defRPr sz="1100">
              <a:latin typeface="Arial"/>
              <a:ea typeface="Arial"/>
              <a:cs typeface="Arial"/>
            </a:defRPr>
          </a:lvl5pPr>
          <a:lvl6pPr marL="2286000" indent="0">
            <a:defRPr sz="1100">
              <a:latin typeface="Arial"/>
              <a:ea typeface="Arial"/>
              <a:cs typeface="Arial"/>
            </a:defRPr>
          </a:lvl6pPr>
          <a:lvl7pPr marL="2743200" indent="0">
            <a:defRPr sz="1100">
              <a:latin typeface="Arial"/>
              <a:ea typeface="Arial"/>
              <a:cs typeface="Arial"/>
            </a:defRPr>
          </a:lvl7pPr>
          <a:lvl8pPr marL="3200400" indent="0">
            <a:defRPr sz="1100">
              <a:latin typeface="Arial"/>
              <a:ea typeface="Arial"/>
              <a:cs typeface="Arial"/>
            </a:defRPr>
          </a:lvl8pPr>
          <a:lvl9pPr marL="3657600" indent="0">
            <a:defRPr sz="1100">
              <a:latin typeface="Arial"/>
              <a:ea typeface="Arial"/>
              <a:cs typeface="Arial"/>
            </a:defRPr>
          </a:lvl9pPr>
        </a:lstStyle>
        <a:p xmlns:a="http://schemas.openxmlformats.org/drawingml/2006/main">
          <a:pPr algn="ctr"/>
          <a:r>
            <a:rPr lang="ru-RU" sz="1100" b="1" dirty="0"/>
            <a:t>Процент исполнения, %</a:t>
          </a:r>
        </a:p>
      </cdr:txBody>
    </cdr:sp>
  </cdr:relSizeAnchor>
  <cdr:relSizeAnchor xmlns:cdr="http://schemas.openxmlformats.org/drawingml/2006/chartDrawing">
    <cdr:from>
      <cdr:x>0.00206</cdr:x>
      <cdr:y>0.14396</cdr:y>
    </cdr:from>
    <cdr:to>
      <cdr:x>0.59845</cdr:x>
      <cdr:y>0.19047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24680" y="891480"/>
          <a:ext cx="7128792" cy="288032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Число получателей поддержки социально ориентированных некоммерческих организаций </a:t>
          </a:r>
        </a:p>
        <a:p xmlns:a="http://schemas.openxmlformats.org/drawingml/2006/main">
          <a:pPr algn="r"/>
          <a:endParaRPr lang="ru-RU" dirty="0"/>
        </a:p>
        <a:p xmlns:a="http://schemas.openxmlformats.org/drawingml/2006/main">
          <a:pPr algn="r"/>
          <a:endParaRPr lang="ru-RU" dirty="0"/>
        </a:p>
        <a:p xmlns:a="http://schemas.openxmlformats.org/drawingml/2006/main">
          <a:pPr algn="r"/>
          <a:endParaRPr lang="ru-RU" dirty="0"/>
        </a:p>
      </cdr:txBody>
    </cdr:sp>
  </cdr:relSizeAnchor>
  <cdr:relSizeAnchor xmlns:cdr="http://schemas.openxmlformats.org/drawingml/2006/chartDrawing">
    <cdr:from>
      <cdr:x>0.12857</cdr:x>
      <cdr:y>0.23698</cdr:y>
    </cdr:from>
    <cdr:to>
      <cdr:x>0.59243</cdr:x>
      <cdr:y>0.29512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536848" y="1467544"/>
          <a:ext cx="554461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0.00206</cdr:x>
      <cdr:y>0.24861</cdr:y>
    </cdr:from>
    <cdr:to>
      <cdr:x>0.59845</cdr:x>
      <cdr:y>0.29512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24680" y="1539552"/>
          <a:ext cx="7128792" cy="288032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Число организационно-методических мероприятий</a:t>
          </a:r>
        </a:p>
      </cdr:txBody>
    </cdr:sp>
  </cdr:relSizeAnchor>
  <cdr:relSizeAnchor xmlns:cdr="http://schemas.openxmlformats.org/drawingml/2006/chartDrawing">
    <cdr:from>
      <cdr:x>0.00206</cdr:x>
      <cdr:y>0.33</cdr:y>
    </cdr:from>
    <cdr:to>
      <cdr:x>0.59845</cdr:x>
      <cdr:y>0.42303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24680" y="2043608"/>
          <a:ext cx="7128792" cy="576064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Количество оснащенных (переоснащенных, дооснащенных) медицинских организаций, подведомственных ФМБА России, имеющих структурные подразделения, оказывающие специализированную паллиативную медицинскую помощь, медицинскими изделиями в соответствии со стандартами оснащения, предусмотренными положением об организации паллиативной медицинской помощи</a:t>
          </a:r>
        </a:p>
      </cdr:txBody>
    </cdr:sp>
  </cdr:relSizeAnchor>
  <cdr:relSizeAnchor xmlns:cdr="http://schemas.openxmlformats.org/drawingml/2006/chartDrawing">
    <cdr:from>
      <cdr:x>0.00206</cdr:x>
      <cdr:y>0.44628</cdr:y>
    </cdr:from>
    <cdr:to>
      <cdr:x>0.59845</cdr:x>
      <cdr:y>0.51605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24680" y="2763688"/>
          <a:ext cx="7128792" cy="432048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Доля исполнения государственного задания на оказание паллиативной медицинской помощи в стационарных условиях в федеральных медицинских организациях, подведомственных Минздраву России</a:t>
          </a:r>
        </a:p>
      </cdr:txBody>
    </cdr:sp>
  </cdr:relSizeAnchor>
  <cdr:relSizeAnchor xmlns:cdr="http://schemas.openxmlformats.org/drawingml/2006/chartDrawing">
    <cdr:from>
      <cdr:x>0.00206</cdr:x>
      <cdr:y>0.53931</cdr:y>
    </cdr:from>
    <cdr:to>
      <cdr:x>0.59845</cdr:x>
      <cdr:y>0.6207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24680" y="3339752"/>
          <a:ext cx="7128792" cy="504056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Количество упаковок лекарственных препаратов, содержащих наркотические средства и психотропные вещества, закупленных для купирования тяжелых симптомов заболевания, в том числе для обезболивания, в целях обеспечения пациентов, нуждающихся в оказании паллиативной медицинской помощи</a:t>
          </a:r>
        </a:p>
      </cdr:txBody>
    </cdr:sp>
  </cdr:relSizeAnchor>
  <cdr:relSizeAnchor xmlns:cdr="http://schemas.openxmlformats.org/drawingml/2006/chartDrawing">
    <cdr:from>
      <cdr:x>0.00206</cdr:x>
      <cdr:y>0.63233</cdr:y>
    </cdr:from>
    <cdr:to>
      <cdr:x>0.59845</cdr:x>
      <cdr:y>0.73698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24680" y="3915816"/>
          <a:ext cx="7128792" cy="648072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Количество закупленных автомобилей в соответствии со стандартом оснащения отделения выездной патронажной паллиативной медицинской помощи взрослым и легковых автомашин в соответствии со стандартом оснащения отделения выездной патронажной паллиативной медицинской помощи детям, предусмотренными положением об организации оказания паллиативной медицинской помощи</a:t>
          </a:r>
        </a:p>
      </cdr:txBody>
    </cdr:sp>
  </cdr:relSizeAnchor>
  <cdr:relSizeAnchor xmlns:cdr="http://schemas.openxmlformats.org/drawingml/2006/chartDrawing">
    <cdr:from>
      <cdr:x>0.00206</cdr:x>
      <cdr:y>0.74861</cdr:y>
    </cdr:from>
    <cdr:to>
      <cdr:x>0.59845</cdr:x>
      <cdr:y>0.81838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24680" y="4635896"/>
          <a:ext cx="7128792" cy="432048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Количество пациентов, нуждающихся в паллиативной медицинской помощи, обеспеченных медицинскими изделиями для использования на дому</a:t>
          </a:r>
        </a:p>
      </cdr:txBody>
    </cdr:sp>
  </cdr:relSizeAnchor>
  <cdr:relSizeAnchor xmlns:cdr="http://schemas.openxmlformats.org/drawingml/2006/chartDrawing">
    <cdr:from>
      <cdr:x>0</cdr:x>
      <cdr:y>0.83661</cdr:y>
    </cdr:from>
    <cdr:to>
      <cdr:x>0.59845</cdr:x>
      <cdr:y>0.98495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0" y="5180882"/>
          <a:ext cx="7153469" cy="918589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900" dirty="0"/>
            <a:t>Количество оснащенных (переоснащенных, дооснащенных) медицинских организаций, подведомственных органам исполнительной власти субъектов Российской Федерации, имеющих структурные подразделения, оказывающие специализированную паллиативную медицинскую помощь, медицинскими изделиями в соответствии со стандартами оснащения, предусмотренными положением об организации паллиативной медицинской помощи, установленном частью 5 статьи 36 Федерального закона "Об основах здоровья граждан в Российской Федерации" (далее - положение об организации паллиативной медицинской помощи)</a:t>
          </a:r>
        </a:p>
      </cdr:txBody>
    </cdr:sp>
  </cdr:relSizeAnchor>
  <cdr:relSizeAnchor xmlns:cdr="http://schemas.openxmlformats.org/drawingml/2006/chartDrawing">
    <cdr:from>
      <cdr:x>0.60447</cdr:x>
      <cdr:y>0.27186</cdr:y>
    </cdr:from>
    <cdr:to>
      <cdr:x>0.63459</cdr:x>
      <cdr:y>0.27186</cdr:y>
    </cdr:to>
    <cdr:sp macro="" textlink="">
      <cdr:nvSpPr>
        <cdr:cNvPr id="25" name="Прямая со стрелкой 24"/>
        <cdr:cNvSpPr/>
      </cdr:nvSpPr>
      <cdr:spPr>
        <a:xfrm xmlns:a="http://schemas.openxmlformats.org/drawingml/2006/main">
          <a:off x="7225480" y="1683568"/>
          <a:ext cx="360040" cy="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0.60447</cdr:x>
      <cdr:y>0.48117</cdr:y>
    </cdr:from>
    <cdr:to>
      <cdr:x>0.63459</cdr:x>
      <cdr:y>0.48117</cdr:y>
    </cdr:to>
    <cdr:sp macro="" textlink="">
      <cdr:nvSpPr>
        <cdr:cNvPr id="27" name="Прямая со стрелкой 26"/>
        <cdr:cNvSpPr/>
      </cdr:nvSpPr>
      <cdr:spPr>
        <a:xfrm xmlns:a="http://schemas.openxmlformats.org/drawingml/2006/main">
          <a:off x="7225480" y="2979712"/>
          <a:ext cx="360040" cy="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5BC84-886F-40A4-8B67-C11369C2FBA4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45193-B373-4DD4-80AA-E00903F65B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151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673788" y="5157878"/>
            <a:ext cx="5390305" cy="42200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5575" y="1339850"/>
            <a:ext cx="6427788" cy="3616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>
          <a:extLst>
            <a:ext uri="{FF2B5EF4-FFF2-40B4-BE49-F238E27FC236}">
              <a16:creationId xmlns:a16="http://schemas.microsoft.com/office/drawing/2014/main" id="{9B3C4D23-B6B8-EB91-9EFD-189DE8540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8:notes">
            <a:extLst>
              <a:ext uri="{FF2B5EF4-FFF2-40B4-BE49-F238E27FC236}">
                <a16:creationId xmlns:a16="http://schemas.microsoft.com/office/drawing/2014/main" id="{C1386E97-264F-5E17-DC7E-09A6FCCC8C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788" y="5157878"/>
            <a:ext cx="5390305" cy="42200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8:notes">
            <a:extLst>
              <a:ext uri="{FF2B5EF4-FFF2-40B4-BE49-F238E27FC236}">
                <a16:creationId xmlns:a16="http://schemas.microsoft.com/office/drawing/2014/main" id="{D2EBF242-5E57-726A-16A2-27976C470F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55575" y="1339850"/>
            <a:ext cx="6427788" cy="3616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9661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>
          <a:extLst>
            <a:ext uri="{FF2B5EF4-FFF2-40B4-BE49-F238E27FC236}">
              <a16:creationId xmlns:a16="http://schemas.microsoft.com/office/drawing/2014/main" id="{D165F934-7381-7EDD-23B1-C3FCFCB2F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8:notes">
            <a:extLst>
              <a:ext uri="{FF2B5EF4-FFF2-40B4-BE49-F238E27FC236}">
                <a16:creationId xmlns:a16="http://schemas.microsoft.com/office/drawing/2014/main" id="{E1CAC5D3-3115-AB63-570B-47A86D5F48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788" y="5157878"/>
            <a:ext cx="5390305" cy="42200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8:notes">
            <a:extLst>
              <a:ext uri="{FF2B5EF4-FFF2-40B4-BE49-F238E27FC236}">
                <a16:creationId xmlns:a16="http://schemas.microsoft.com/office/drawing/2014/main" id="{CDAFABDC-5007-F885-DE90-60A671261D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55575" y="1339850"/>
            <a:ext cx="6427788" cy="3616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2256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>
          <a:extLst>
            <a:ext uri="{FF2B5EF4-FFF2-40B4-BE49-F238E27FC236}">
              <a16:creationId xmlns:a16="http://schemas.microsoft.com/office/drawing/2014/main" id="{5E4F98C2-E53A-9ECB-C529-0C3F881BD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8:notes">
            <a:extLst>
              <a:ext uri="{FF2B5EF4-FFF2-40B4-BE49-F238E27FC236}">
                <a16:creationId xmlns:a16="http://schemas.microsoft.com/office/drawing/2014/main" id="{24053612-6A9E-E4EE-91E2-8D94B8B637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788" y="5157878"/>
            <a:ext cx="5390305" cy="42200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8:notes">
            <a:extLst>
              <a:ext uri="{FF2B5EF4-FFF2-40B4-BE49-F238E27FC236}">
                <a16:creationId xmlns:a16="http://schemas.microsoft.com/office/drawing/2014/main" id="{09441DB3-36C1-305D-4A65-1A4AA87841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55575" y="1339850"/>
            <a:ext cx="6427788" cy="3616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2001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8:notes"/>
          <p:cNvSpPr txBox="1">
            <a:spLocks noGrp="1"/>
          </p:cNvSpPr>
          <p:nvPr>
            <p:ph type="body" idx="1"/>
          </p:nvPr>
        </p:nvSpPr>
        <p:spPr>
          <a:xfrm>
            <a:off x="673788" y="5157878"/>
            <a:ext cx="5390305" cy="42200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5575" y="1339850"/>
            <a:ext cx="6427788" cy="3616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>
          <a:extLst>
            <a:ext uri="{FF2B5EF4-FFF2-40B4-BE49-F238E27FC236}">
              <a16:creationId xmlns:a16="http://schemas.microsoft.com/office/drawing/2014/main" id="{92EDA3D9-EDEF-3E0E-034B-61D4215D7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8:notes">
            <a:extLst>
              <a:ext uri="{FF2B5EF4-FFF2-40B4-BE49-F238E27FC236}">
                <a16:creationId xmlns:a16="http://schemas.microsoft.com/office/drawing/2014/main" id="{A009E6A2-2B10-B0DA-DB4E-1FAFF6476F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788" y="5157878"/>
            <a:ext cx="5390305" cy="42200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8:notes">
            <a:extLst>
              <a:ext uri="{FF2B5EF4-FFF2-40B4-BE49-F238E27FC236}">
                <a16:creationId xmlns:a16="http://schemas.microsoft.com/office/drawing/2014/main" id="{2BF61E48-FC43-3F1A-CD0A-EF16D76B37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55575" y="1339850"/>
            <a:ext cx="6427788" cy="3616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562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>
          <a:extLst>
            <a:ext uri="{FF2B5EF4-FFF2-40B4-BE49-F238E27FC236}">
              <a16:creationId xmlns:a16="http://schemas.microsoft.com/office/drawing/2014/main" id="{E593238E-149E-5D35-E4CA-7DDD5F5C0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7:notes">
            <a:extLst>
              <a:ext uri="{FF2B5EF4-FFF2-40B4-BE49-F238E27FC236}">
                <a16:creationId xmlns:a16="http://schemas.microsoft.com/office/drawing/2014/main" id="{82B33617-8287-E7BB-6474-1EAD8CB803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788" y="5157878"/>
            <a:ext cx="5390305" cy="42200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7:notes">
            <a:extLst>
              <a:ext uri="{FF2B5EF4-FFF2-40B4-BE49-F238E27FC236}">
                <a16:creationId xmlns:a16="http://schemas.microsoft.com/office/drawing/2014/main" id="{5D418679-DC34-1374-EBA6-E6B719A455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55575" y="1339850"/>
            <a:ext cx="6427788" cy="3616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9439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7:notes"/>
          <p:cNvSpPr txBox="1">
            <a:spLocks noGrp="1"/>
          </p:cNvSpPr>
          <p:nvPr>
            <p:ph type="body" idx="1"/>
          </p:nvPr>
        </p:nvSpPr>
        <p:spPr>
          <a:xfrm>
            <a:off x="673788" y="5157878"/>
            <a:ext cx="5390305" cy="42200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5575" y="1339850"/>
            <a:ext cx="6427788" cy="3616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5575" y="1339850"/>
            <a:ext cx="6427788" cy="3616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0" name="Google Shape;610;p21:notes"/>
          <p:cNvSpPr txBox="1">
            <a:spLocks noGrp="1"/>
          </p:cNvSpPr>
          <p:nvPr>
            <p:ph type="body" idx="1"/>
          </p:nvPr>
        </p:nvSpPr>
        <p:spPr>
          <a:xfrm>
            <a:off x="673788" y="5157878"/>
            <a:ext cx="5390305" cy="42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611" name="Google Shape;611;p21:notes"/>
          <p:cNvSpPr txBox="1">
            <a:spLocks noGrp="1"/>
          </p:cNvSpPr>
          <p:nvPr>
            <p:ph type="sldNum" idx="12"/>
          </p:nvPr>
        </p:nvSpPr>
        <p:spPr>
          <a:xfrm>
            <a:off x="3816574" y="10179925"/>
            <a:ext cx="2919748" cy="5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22:notes"/>
          <p:cNvSpPr txBox="1">
            <a:spLocks noGrp="1"/>
          </p:cNvSpPr>
          <p:nvPr>
            <p:ph type="body" idx="1"/>
          </p:nvPr>
        </p:nvSpPr>
        <p:spPr>
          <a:xfrm>
            <a:off x="673788" y="5157878"/>
            <a:ext cx="5390305" cy="42200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5575" y="1339850"/>
            <a:ext cx="6427788" cy="3616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24:notes"/>
          <p:cNvSpPr txBox="1">
            <a:spLocks noGrp="1"/>
          </p:cNvSpPr>
          <p:nvPr>
            <p:ph type="body" idx="1"/>
          </p:nvPr>
        </p:nvSpPr>
        <p:spPr>
          <a:xfrm>
            <a:off x="673788" y="5157878"/>
            <a:ext cx="5390305" cy="42200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5575" y="1339850"/>
            <a:ext cx="6427788" cy="3616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73788" y="5157878"/>
            <a:ext cx="5390305" cy="42200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5575" y="1339850"/>
            <a:ext cx="6427788" cy="3616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25:notes"/>
          <p:cNvSpPr txBox="1">
            <a:spLocks noGrp="1"/>
          </p:cNvSpPr>
          <p:nvPr>
            <p:ph type="body" idx="1"/>
          </p:nvPr>
        </p:nvSpPr>
        <p:spPr>
          <a:xfrm>
            <a:off x="673788" y="5157878"/>
            <a:ext cx="5390305" cy="42200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5575" y="1339850"/>
            <a:ext cx="6427788" cy="3616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73788" y="5157878"/>
            <a:ext cx="5390305" cy="42200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5575" y="1339850"/>
            <a:ext cx="6427788" cy="3616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 txBox="1">
            <a:spLocks noGrp="1"/>
          </p:cNvSpPr>
          <p:nvPr>
            <p:ph type="body" idx="1"/>
          </p:nvPr>
        </p:nvSpPr>
        <p:spPr>
          <a:xfrm>
            <a:off x="673788" y="5157878"/>
            <a:ext cx="5390305" cy="42200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5575" y="1339850"/>
            <a:ext cx="6427788" cy="3616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 txBox="1">
            <a:spLocks noGrp="1"/>
          </p:cNvSpPr>
          <p:nvPr>
            <p:ph type="body" idx="1"/>
          </p:nvPr>
        </p:nvSpPr>
        <p:spPr>
          <a:xfrm>
            <a:off x="673788" y="5157878"/>
            <a:ext cx="5390305" cy="42200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5575" y="1339850"/>
            <a:ext cx="6427788" cy="3616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73788" y="5157878"/>
            <a:ext cx="5390305" cy="42200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5575" y="1339850"/>
            <a:ext cx="6427788" cy="3616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4:notes"/>
          <p:cNvSpPr txBox="1">
            <a:spLocks noGrp="1"/>
          </p:cNvSpPr>
          <p:nvPr>
            <p:ph type="body" idx="1"/>
          </p:nvPr>
        </p:nvSpPr>
        <p:spPr>
          <a:xfrm>
            <a:off x="673788" y="5157878"/>
            <a:ext cx="5390305" cy="42200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5575" y="1339850"/>
            <a:ext cx="6427788" cy="3616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3:notes"/>
          <p:cNvSpPr txBox="1">
            <a:spLocks noGrp="1"/>
          </p:cNvSpPr>
          <p:nvPr>
            <p:ph type="body" idx="1"/>
          </p:nvPr>
        </p:nvSpPr>
        <p:spPr>
          <a:xfrm>
            <a:off x="673788" y="5157878"/>
            <a:ext cx="5390305" cy="42200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5575" y="1339850"/>
            <a:ext cx="6427788" cy="3616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>
          <a:extLst>
            <a:ext uri="{FF2B5EF4-FFF2-40B4-BE49-F238E27FC236}">
              <a16:creationId xmlns:a16="http://schemas.microsoft.com/office/drawing/2014/main" id="{71BFB98D-7677-3B6D-3D69-F08D9FB53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8:notes">
            <a:extLst>
              <a:ext uri="{FF2B5EF4-FFF2-40B4-BE49-F238E27FC236}">
                <a16:creationId xmlns:a16="http://schemas.microsoft.com/office/drawing/2014/main" id="{FA7A99FC-10A8-3B9A-C7A3-95B024EC1E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788" y="5157878"/>
            <a:ext cx="5390305" cy="42200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8:notes">
            <a:extLst>
              <a:ext uri="{FF2B5EF4-FFF2-40B4-BE49-F238E27FC236}">
                <a16:creationId xmlns:a16="http://schemas.microsoft.com/office/drawing/2014/main" id="{6CEA6F88-030B-05D0-04A6-9D8811362B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55575" y="1339850"/>
            <a:ext cx="6427788" cy="3616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4593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203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0409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424114" y="175233"/>
            <a:ext cx="9209087" cy="986599"/>
          </a:xfrm>
          <a:prstGeom prst="rect">
            <a:avLst/>
          </a:prstGeom>
        </p:spPr>
        <p:txBody>
          <a:bodyPr vert="horz" lIns="122950" tIns="61475" rIns="122950" bIns="61475" rtlCol="0" anchor="t">
            <a:normAutofit/>
          </a:bodyPr>
          <a:lstStyle>
            <a:lvl1pPr>
              <a:defRPr sz="2000"/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1632406" y="150019"/>
            <a:ext cx="794" cy="505812"/>
          </a:xfrm>
          <a:prstGeom prst="line">
            <a:avLst/>
          </a:prstGeom>
          <a:ln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633201" y="155954"/>
            <a:ext cx="558800" cy="501650"/>
          </a:xfrm>
          <a:prstGeom prst="rect">
            <a:avLst/>
          </a:prstGeom>
        </p:spPr>
        <p:txBody>
          <a:bodyPr vert="horz" lIns="122950" tIns="61475" rIns="122950" bIns="61475" rtlCol="0" anchor="ctr"/>
          <a:lstStyle>
            <a:lvl1pPr algn="l">
              <a:defRPr sz="1400" b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defTabSz="1200623"/>
            <a:fld id="{8B90E55A-BC2C-4C5F-8233-CF3671D4A2E3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 defTabSz="1200623"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13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7CA9F8-34B2-4258-8823-0907A426915D}"/>
              </a:ext>
            </a:extLst>
          </p:cNvPr>
          <p:cNvSpPr/>
          <p:nvPr userDrawn="1"/>
        </p:nvSpPr>
        <p:spPr>
          <a:xfrm>
            <a:off x="142875" y="76200"/>
            <a:ext cx="2438400" cy="815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2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168A115-C8AE-4E5B-A27C-E7BC176A9BED}"/>
              </a:ext>
            </a:extLst>
          </p:cNvPr>
          <p:cNvSpPr/>
          <p:nvPr userDrawn="1"/>
        </p:nvSpPr>
        <p:spPr>
          <a:xfrm>
            <a:off x="11430000" y="76200"/>
            <a:ext cx="514350" cy="815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2"/>
            <a:endParaRPr lang="ru-RU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06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11AA8-A81B-470E-A8E0-1A0F84FCD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8A97F8B-5D84-4DF3-95AD-E05C454D8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12"/>
            <a:fld id="{9D9496DA-DC22-4CBE-AA2B-BDAD636BF36F}" type="datetimeFigureOut">
              <a:rPr lang="ru-RU" smtClean="0">
                <a:solidFill>
                  <a:srgbClr val="084F91">
                    <a:tint val="75000"/>
                  </a:srgbClr>
                </a:solidFill>
              </a:rPr>
              <a:pPr defTabSz="914312"/>
              <a:t>27.02.2024</a:t>
            </a:fld>
            <a:endParaRPr lang="ru-RU">
              <a:solidFill>
                <a:srgbClr val="084F91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9CEA02-4E7D-47A0-8DCE-AEEA0917C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12"/>
            <a:endParaRPr lang="ru-RU">
              <a:solidFill>
                <a:srgbClr val="084F91">
                  <a:tint val="75000"/>
                </a:srgb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9B177C1-1D0C-47C9-9312-48FF30149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BE1A2-F74F-4640-B9DB-CB536D80EB39}" type="slidenum">
              <a:rPr lang="ru-RU" smtClean="0">
                <a:solidFill>
                  <a:srgbClr val="084F91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084F9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20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501901" y="182325"/>
            <a:ext cx="9131301" cy="986599"/>
          </a:xfrm>
          <a:prstGeom prst="rect">
            <a:avLst/>
          </a:prstGeom>
        </p:spPr>
        <p:txBody>
          <a:bodyPr vert="horz" lIns="121917" tIns="60958" rIns="121917" bIns="60958" rtlCol="0" anchor="t">
            <a:normAutofit/>
          </a:bodyPr>
          <a:lstStyle>
            <a:lvl1pPr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592668" y="1270001"/>
            <a:ext cx="11040533" cy="4856164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95414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914135">
              <a:defRPr/>
            </a:pPr>
            <a:endParaRPr lang="ru-RU" sz="2400" dirty="0">
              <a:solidFill>
                <a:srgbClr val="FFFFFF"/>
              </a:solidFill>
              <a:ea typeface="Tahoma" panose="020B0604030504040204" pitchFamily="34" charset="0"/>
              <a:sym typeface="Roboto Medium" panose="02000000000000000000" pitchFamily="2" charset="0"/>
            </a:endParaRPr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6780852C-7056-4EFC-B17F-C11B0A61D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279" y="285100"/>
            <a:ext cx="9068309" cy="564194"/>
          </a:xfrm>
        </p:spPr>
        <p:txBody>
          <a:bodyPr lIns="0" tIns="0" rIns="0" bIns="0" anchor="t">
            <a:normAutofit/>
          </a:bodyPr>
          <a:lstStyle>
            <a:lvl1pPr algn="l">
              <a:defRPr sz="2088" cap="none" baseline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sym typeface="Roboto Light" panose="02000000000000000000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3"/>
          <p:cNvSpPr txBox="1">
            <a:spLocks/>
          </p:cNvSpPr>
          <p:nvPr userDrawn="1"/>
        </p:nvSpPr>
        <p:spPr>
          <a:xfrm>
            <a:off x="11489254" y="298423"/>
            <a:ext cx="702743" cy="365125"/>
          </a:xfrm>
          <a:prstGeom prst="rect">
            <a:avLst/>
          </a:prstGeom>
        </p:spPr>
        <p:txBody>
          <a:bodyPr vert="horz" lIns="91413" tIns="45708" rIns="91413" bIns="45708" rtlCol="0" anchor="ctr"/>
          <a:lstStyle>
            <a:defPPr>
              <a:defRPr lang="ru-RU"/>
            </a:defPPr>
            <a:lvl1pPr marL="0" algn="r" defTabSz="914400" rtl="0" eaLnBrk="1" latinLnBrk="0" hangingPunct="1"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135">
              <a:defRPr/>
            </a:pPr>
            <a:fld id="{0224DDC7-7BA8-47E0-89D6-CBDEE86DEFAC}" type="slidenum">
              <a:rPr lang="ru-RU" sz="1999" smtClean="0">
                <a:solidFill>
                  <a:srgbClr val="FFFFFF">
                    <a:lumMod val="50000"/>
                  </a:srgbClr>
                </a:solidFill>
                <a:ea typeface="Tahoma" panose="020B0604030504040204" pitchFamily="34" charset="0"/>
                <a:sym typeface="Roboto Light" panose="02000000000000000000" pitchFamily="2" charset="0"/>
              </a:rPr>
              <a:pPr algn="l" defTabSz="914135">
                <a:defRPr/>
              </a:pPr>
              <a:t>‹#›</a:t>
            </a:fld>
            <a:endParaRPr lang="ru-RU" sz="1999" dirty="0">
              <a:solidFill>
                <a:srgbClr val="FFFFFF">
                  <a:lumMod val="50000"/>
                </a:srgbClr>
              </a:solidFill>
              <a:ea typeface="Tahoma" panose="020B0604030504040204" pitchFamily="34" charset="0"/>
              <a:sym typeface="Roboto Light" panose="02000000000000000000" pitchFamily="2" charset="0"/>
            </a:endParaRPr>
          </a:p>
        </p:txBody>
      </p:sp>
      <p:sp>
        <p:nvSpPr>
          <p:cNvPr id="17" name="Левая круглая скобка 16">
            <a:extLst>
              <a:ext uri="{FF2B5EF4-FFF2-40B4-BE49-F238E27FC236}">
                <a16:creationId xmlns:a16="http://schemas.microsoft.com/office/drawing/2014/main" id="{EB2E9929-9D02-4E00-B0AA-65D6DEF5AA73}"/>
              </a:ext>
            </a:extLst>
          </p:cNvPr>
          <p:cNvSpPr/>
          <p:nvPr userDrawn="1"/>
        </p:nvSpPr>
        <p:spPr>
          <a:xfrm>
            <a:off x="11489253" y="175675"/>
            <a:ext cx="75808" cy="650409"/>
          </a:xfrm>
          <a:prstGeom prst="leftBracket">
            <a:avLst>
              <a:gd name="adj" fmla="val 9214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12"/>
            <a:endParaRPr lang="ru-RU" sz="783" dirty="0">
              <a:solidFill>
                <a:srgbClr val="084F9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031A6B-9368-479B-9B5A-A1E6902680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9" y="198885"/>
            <a:ext cx="1871395" cy="51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38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964">
          <p15:clr>
            <a:srgbClr val="FBAE40"/>
          </p15:clr>
        </p15:guide>
        <p15:guide id="2" pos="8825">
          <p15:clr>
            <a:srgbClr val="FBAE40"/>
          </p15:clr>
        </p15:guide>
        <p15:guide id="3" orient="horz" pos="405">
          <p15:clr>
            <a:srgbClr val="FBAE40"/>
          </p15:clr>
        </p15:guide>
        <p15:guide id="4" pos="335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11489254" y="291578"/>
            <a:ext cx="0" cy="69161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омер слайда 3"/>
          <p:cNvSpPr txBox="1">
            <a:spLocks/>
          </p:cNvSpPr>
          <p:nvPr/>
        </p:nvSpPr>
        <p:spPr>
          <a:xfrm>
            <a:off x="9223159" y="291579"/>
            <a:ext cx="2743200" cy="365125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defPPr>
              <a:defRPr lang="ru-RU"/>
            </a:defPPr>
            <a:lvl1pPr marL="0" algn="r" defTabSz="914400" rtl="0" eaLnBrk="1" latinLnBrk="0" hangingPunct="1"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24DDC7-7BA8-47E0-89D6-CBDEE86DEFAC}" type="slidenum">
              <a:rPr lang="ru-RU" sz="2000" smtClean="0">
                <a:solidFill>
                  <a:srgbClr val="FFFFFF"/>
                </a:solidFill>
                <a:ea typeface="Tahoma" panose="020B0604030504040204" pitchFamily="34" charset="0"/>
                <a:sym typeface="Roboto Thin" panose="02000000000000000000" pitchFamily="2" charset="0"/>
              </a:rPr>
              <a:pPr/>
              <a:t>‹#›</a:t>
            </a:fld>
            <a:endParaRPr lang="ru-RU" sz="2000" dirty="0">
              <a:solidFill>
                <a:srgbClr val="FFFFFF"/>
              </a:solidFill>
              <a:ea typeface="Tahoma" panose="020B0604030504040204" pitchFamily="34" charset="0"/>
              <a:sym typeface="Roboto Thin" panose="02000000000000000000" pitchFamily="2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76374" y="291579"/>
            <a:ext cx="9877426" cy="72699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lang="ru-RU" sz="2400" kern="12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56" y="291580"/>
            <a:ext cx="1048018" cy="78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55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11AA8-A81B-470E-A8E0-1A0F84FCD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8A97F8B-5D84-4DF3-95AD-E05C454D8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12"/>
            <a:fld id="{9D9496DA-DC22-4CBE-AA2B-BDAD636BF36F}" type="datetimeFigureOut">
              <a:rPr lang="ru-RU" smtClean="0">
                <a:solidFill>
                  <a:prstClr val="black"/>
                </a:solidFill>
              </a:rPr>
              <a:pPr defTabSz="914312"/>
              <a:t>27.02.2024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9CEA02-4E7D-47A0-8DCE-AEEA0917C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12"/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9B177C1-1D0C-47C9-9312-48FF30149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BE1A2-F74F-4640-B9DB-CB536D80EB39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988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537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11489254" y="291578"/>
            <a:ext cx="0" cy="69161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омер слайда 3"/>
          <p:cNvSpPr txBox="1">
            <a:spLocks/>
          </p:cNvSpPr>
          <p:nvPr/>
        </p:nvSpPr>
        <p:spPr>
          <a:xfrm>
            <a:off x="9223159" y="291579"/>
            <a:ext cx="2743200" cy="365125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defPPr>
              <a:defRPr lang="ru-RU"/>
            </a:defPPr>
            <a:lvl1pPr marL="0" algn="r" defTabSz="914400" rtl="0" eaLnBrk="1" latinLnBrk="0" hangingPunct="1"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224DDC7-7BA8-47E0-89D6-CBDEE86DEFAC}" type="slidenum">
              <a:rPr lang="ru-RU" sz="2000" smtClean="0">
                <a:solidFill>
                  <a:srgbClr val="271D70"/>
                </a:solidFill>
                <a:ea typeface="Tahoma" panose="020B0604030504040204" pitchFamily="34" charset="0"/>
                <a:sym typeface="Roboto Thin" panose="02000000000000000000" pitchFamily="2" charset="0"/>
              </a:rPr>
              <a:pPr>
                <a:defRPr/>
              </a:pPr>
              <a:t>‹#›</a:t>
            </a:fld>
            <a:endParaRPr lang="ru-RU" sz="2000" dirty="0">
              <a:solidFill>
                <a:srgbClr val="271D70"/>
              </a:solidFill>
              <a:ea typeface="Tahoma" panose="020B0604030504040204" pitchFamily="34" charset="0"/>
              <a:sym typeface="Roboto Thin" panose="020000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57" y="291578"/>
            <a:ext cx="1048018" cy="788650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285875" y="228601"/>
            <a:ext cx="10067925" cy="889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ru-RU" sz="2000">
                <a:latin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0836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87">
          <p15:clr>
            <a:srgbClr val="FBAE40"/>
          </p15:clr>
        </p15:guide>
        <p15:guide id="4" orient="horz" pos="686">
          <p15:clr>
            <a:srgbClr val="FBAE40"/>
          </p15:clr>
        </p15:guide>
        <p15:guide id="5" pos="143">
          <p15:clr>
            <a:srgbClr val="FBAE40"/>
          </p15:clr>
        </p15:guide>
        <p15:guide id="6" pos="7537">
          <p15:clr>
            <a:srgbClr val="FBAE40"/>
          </p15:clr>
        </p15:guide>
        <p15:guide id="7" orient="horz" pos="822">
          <p15:clr>
            <a:srgbClr val="FBAE40"/>
          </p15:clr>
        </p15:guide>
        <p15:guide id="8" pos="80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1274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914135">
              <a:defRPr/>
            </a:pPr>
            <a:endParaRPr lang="ru-RU" sz="2400" dirty="0">
              <a:solidFill>
                <a:srgbClr val="FFFFFF"/>
              </a:solidFill>
              <a:ea typeface="Tahoma" panose="020B0604030504040204" pitchFamily="34" charset="0"/>
              <a:sym typeface="Roboto Medium" panose="02000000000000000000" pitchFamily="2" charset="0"/>
            </a:endParaRPr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6780852C-7056-4EFC-B17F-C11B0A61D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279" y="285100"/>
            <a:ext cx="9068309" cy="564194"/>
          </a:xfrm>
        </p:spPr>
        <p:txBody>
          <a:bodyPr lIns="0" tIns="0" rIns="0" bIns="0" anchor="t">
            <a:normAutofit/>
          </a:bodyPr>
          <a:lstStyle>
            <a:lvl1pPr algn="l">
              <a:defRPr sz="2088" cap="none" baseline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sym typeface="Roboto Light" panose="02000000000000000000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3"/>
          <p:cNvSpPr txBox="1">
            <a:spLocks/>
          </p:cNvSpPr>
          <p:nvPr userDrawn="1"/>
        </p:nvSpPr>
        <p:spPr>
          <a:xfrm>
            <a:off x="11489254" y="298423"/>
            <a:ext cx="702743" cy="365125"/>
          </a:xfrm>
          <a:prstGeom prst="rect">
            <a:avLst/>
          </a:prstGeom>
        </p:spPr>
        <p:txBody>
          <a:bodyPr vert="horz" lIns="91413" tIns="45708" rIns="91413" bIns="45708" rtlCol="0" anchor="ctr"/>
          <a:lstStyle>
            <a:defPPr>
              <a:defRPr lang="ru-RU"/>
            </a:defPPr>
            <a:lvl1pPr marL="0" algn="r" defTabSz="914400" rtl="0" eaLnBrk="1" latinLnBrk="0" hangingPunct="1"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135">
              <a:defRPr/>
            </a:pPr>
            <a:fld id="{0224DDC7-7BA8-47E0-89D6-CBDEE86DEFAC}" type="slidenum">
              <a:rPr lang="ru-RU" sz="1999" smtClean="0">
                <a:solidFill>
                  <a:prstClr val="white">
                    <a:lumMod val="50000"/>
                  </a:prstClr>
                </a:solidFill>
                <a:ea typeface="Tahoma" panose="020B0604030504040204" pitchFamily="34" charset="0"/>
                <a:sym typeface="Roboto Light" panose="02000000000000000000" pitchFamily="2" charset="0"/>
              </a:rPr>
              <a:pPr algn="l" defTabSz="914135">
                <a:defRPr/>
              </a:pPr>
              <a:t>‹#›</a:t>
            </a:fld>
            <a:endParaRPr lang="ru-RU" sz="1999" dirty="0">
              <a:solidFill>
                <a:prstClr val="white">
                  <a:lumMod val="50000"/>
                </a:prstClr>
              </a:solidFill>
              <a:ea typeface="Tahoma" panose="020B0604030504040204" pitchFamily="34" charset="0"/>
              <a:sym typeface="Roboto Light" panose="02000000000000000000" pitchFamily="2" charset="0"/>
            </a:endParaRPr>
          </a:p>
        </p:txBody>
      </p:sp>
      <p:sp>
        <p:nvSpPr>
          <p:cNvPr id="17" name="Левая круглая скобка 16">
            <a:extLst>
              <a:ext uri="{FF2B5EF4-FFF2-40B4-BE49-F238E27FC236}">
                <a16:creationId xmlns:a16="http://schemas.microsoft.com/office/drawing/2014/main" id="{EB2E9929-9D02-4E00-B0AA-65D6DEF5AA73}"/>
              </a:ext>
            </a:extLst>
          </p:cNvPr>
          <p:cNvSpPr/>
          <p:nvPr userDrawn="1"/>
        </p:nvSpPr>
        <p:spPr>
          <a:xfrm>
            <a:off x="11489253" y="175675"/>
            <a:ext cx="75808" cy="650409"/>
          </a:xfrm>
          <a:prstGeom prst="leftBracket">
            <a:avLst>
              <a:gd name="adj" fmla="val 92140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12"/>
            <a:endParaRPr lang="ru-RU" sz="783" dirty="0">
              <a:solidFill>
                <a:prstClr val="black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031A6B-9368-479B-9B5A-A1E6902680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9" y="198885"/>
            <a:ext cx="1871395" cy="51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65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964">
          <p15:clr>
            <a:srgbClr val="FBAE40"/>
          </p15:clr>
        </p15:guide>
        <p15:guide id="2" pos="8825">
          <p15:clr>
            <a:srgbClr val="FBAE40"/>
          </p15:clr>
        </p15:guide>
        <p15:guide id="3" orient="horz" pos="405">
          <p15:clr>
            <a:srgbClr val="FBAE40"/>
          </p15:clr>
        </p15:guide>
        <p15:guide id="4" pos="335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E8A38-6591-460A-86F3-357B64357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73AD6F0-8600-48FE-92C5-0BBB0FA134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00623"/>
            <a:fld id="{8B90E55A-BC2C-4C5F-8233-CF3671D4A2E3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 defTabSz="1200623"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24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495551" y="196851"/>
            <a:ext cx="8995043" cy="958876"/>
          </a:xfrm>
        </p:spPr>
        <p:txBody>
          <a:bodyPr lIns="0" tIns="0" rIns="0" bIns="0" anchor="t">
            <a:normAutofit/>
          </a:bodyPr>
          <a:lstStyle>
            <a:lvl1pPr algn="l">
              <a:defRPr sz="20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AC8ADC-E642-1343-9985-161361F8AE98}"/>
              </a:ext>
            </a:extLst>
          </p:cNvPr>
          <p:cNvSpPr txBox="1"/>
          <p:nvPr userDrawn="1"/>
        </p:nvSpPr>
        <p:spPr>
          <a:xfrm>
            <a:off x="11591841" y="161862"/>
            <a:ext cx="539200" cy="495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0120" tIns="0" rIns="41821" bIns="0" numCol="1" spcCol="19080" rtlCol="0" anchor="ctr">
            <a:noAutofit/>
          </a:bodyPr>
          <a:lstStyle/>
          <a:p>
            <a:pPr algn="ctr" defTabSz="1051975" hangingPunct="0">
              <a:defRPr/>
            </a:pPr>
            <a:fld id="{FACF200C-9445-754A-90F3-4CDF0B5D0196}" type="slidenum">
              <a:rPr lang="ru-RU" sz="1500" smtClean="0">
                <a:solidFill>
                  <a:prstClr val="white">
                    <a:lumMod val="50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  <a:sym typeface="Open Sans"/>
              </a:rPr>
              <a:pPr algn="ctr" defTabSz="1051975" hangingPunct="0">
                <a:defRPr/>
              </a:pPr>
              <a:t>‹#›</a:t>
            </a:fld>
            <a:endParaRPr lang="ru-RU" sz="1300" dirty="0">
              <a:solidFill>
                <a:prstClr val="white">
                  <a:lumMod val="50000"/>
                </a:prstClr>
              </a:solidFill>
              <a:ea typeface="Tahoma" panose="020B0604030504040204" pitchFamily="34" charset="0"/>
              <a:cs typeface="Tahoma" panose="020B060403050404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72015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572">
          <p15:clr>
            <a:srgbClr val="FBAE40"/>
          </p15:clr>
        </p15:guide>
        <p15:guide id="4" orient="horz" pos="16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13B89A-C92E-4F23-A162-951D43FBE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A5F8AF-D50A-4387-B0AC-E21595C0EC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3C4299-F116-46F0-9095-5F72D23D7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42A659-74A5-4830-B546-39E29801A035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FB3894-588D-4DD9-8C27-BAAFE23FF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93ED5A-B794-4B9C-BD5B-F8286190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A339C-8507-46FC-87A3-583474BEFF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097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317395-CC74-4996-9534-4981F73E4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B235D9-54EE-4C88-8734-67A0B40D4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649BCF-2359-4386-A44A-8157FAB96F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42A659-74A5-4830-B546-39E29801A035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206A3-149F-4651-86C5-F1E3359B6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B14FEF-78D1-4DA3-99AA-6A9EF8B91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A339C-8507-46FC-87A3-583474BEFF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588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Заголовок и объект">
  <p:cSld name="3_Заголовок и объект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2495551" y="196851"/>
            <a:ext cx="8994800" cy="9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Tahoma"/>
              <a:buNone/>
              <a:defRPr sz="2000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/>
          <p:nvPr/>
        </p:nvSpPr>
        <p:spPr>
          <a:xfrm>
            <a:off x="11591841" y="161863"/>
            <a:ext cx="539200" cy="4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98" tIns="0" rIns="41799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Tahoma"/>
              <a:buNone/>
            </a:pPr>
            <a:fld id="{00000000-1234-1234-1234-123412341234}" type="slidenum">
              <a:rPr lang="en" sz="1500" b="0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00"/>
                <a:buFont typeface="Tahoma"/>
                <a:buNone/>
              </a:pPr>
              <a:t>‹#›</a:t>
            </a:fld>
            <a:endParaRPr sz="1300" b="0" i="0" u="none" strike="noStrike" cap="none" dirty="0">
              <a:solidFill>
                <a:srgbClr val="7F7F7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62112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179">
          <p15:clr>
            <a:srgbClr val="FBAE40"/>
          </p15:clr>
        </p15:guide>
        <p15:guide id="4" orient="horz" pos="12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678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8988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790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2"/>
          </p:nvPr>
        </p:nvSpPr>
        <p:spPr>
          <a:xfrm>
            <a:off x="839788" y="2505074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body" idx="4"/>
          </p:nvPr>
        </p:nvSpPr>
        <p:spPr>
          <a:xfrm>
            <a:off x="6172200" y="2505074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386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559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3781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8598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68066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4115" y="203808"/>
            <a:ext cx="9209087" cy="815368"/>
          </a:xfrm>
          <a:prstGeom prst="rect">
            <a:avLst/>
          </a:prstGeom>
        </p:spPr>
        <p:txBody>
          <a:bodyPr vert="horz" lIns="122950" tIns="61475" rIns="122950" bIns="61475" rtlCol="0" anchor="t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2668" y="1270001"/>
            <a:ext cx="11040533" cy="4856164"/>
          </a:xfrm>
          <a:prstGeom prst="rect">
            <a:avLst/>
          </a:prstGeom>
        </p:spPr>
        <p:txBody>
          <a:bodyPr vert="horz" lIns="122950" tIns="61475" rIns="122950" bIns="61475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633201" y="194054"/>
            <a:ext cx="558800" cy="501650"/>
          </a:xfrm>
          <a:prstGeom prst="rect">
            <a:avLst/>
          </a:prstGeom>
        </p:spPr>
        <p:txBody>
          <a:bodyPr vert="horz" lIns="122950" tIns="61475" rIns="122950" bIns="61475" rtlCol="0" anchor="ctr"/>
          <a:lstStyle>
            <a:lvl1pPr algn="l">
              <a:defRPr sz="1400" b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defTabSz="1200623"/>
            <a:fld id="{8B90E55A-BC2C-4C5F-8233-CF3671D4A2E3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 defTabSz="1200623"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cxnSp>
        <p:nvCxnSpPr>
          <p:cNvPr id="5" name="Прямая соединительная линия 4"/>
          <p:cNvCxnSpPr>
            <a:cxnSpLocks/>
            <a:endCxn id="2" idx="3"/>
          </p:cNvCxnSpPr>
          <p:nvPr userDrawn="1"/>
        </p:nvCxnSpPr>
        <p:spPr>
          <a:xfrm>
            <a:off x="11632407" y="191294"/>
            <a:ext cx="795" cy="420198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7">
            <a:extLst>
              <a:ext uri="{FF2B5EF4-FFF2-40B4-BE49-F238E27FC236}">
                <a16:creationId xmlns:a16="http://schemas.microsoft.com/office/drawing/2014/main" id="{F13C9494-ED15-E6B8-1A2C-B53431AF018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1337" y="128256"/>
            <a:ext cx="1939419" cy="5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67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hf hdr="0" ftr="0" dt="0"/>
  <p:txStyles>
    <p:titleStyle>
      <a:lvl1pPr algn="l" defTabSz="1200623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0232" indent="-450232" algn="l" defTabSz="120062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1pPr>
      <a:lvl2pPr marL="975507" indent="-375195" algn="l" defTabSz="120062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56" kern="1200">
          <a:solidFill>
            <a:schemeClr val="tx1"/>
          </a:solidFill>
          <a:latin typeface="+mn-lt"/>
          <a:ea typeface="+mn-ea"/>
          <a:cs typeface="+mn-cs"/>
        </a:defRPr>
      </a:lvl2pPr>
      <a:lvl3pPr marL="1500779" indent="-300156" algn="l" defTabSz="120062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3pPr>
      <a:lvl4pPr marL="2101090" indent="-300156" algn="l" defTabSz="120062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56" kern="1200">
          <a:solidFill>
            <a:schemeClr val="tx1"/>
          </a:solidFill>
          <a:latin typeface="+mn-lt"/>
          <a:ea typeface="+mn-ea"/>
          <a:cs typeface="+mn-cs"/>
        </a:defRPr>
      </a:lvl4pPr>
      <a:lvl5pPr marL="2701401" indent="-300156" algn="l" defTabSz="1200623" rtl="0" eaLnBrk="1" latinLnBrk="0" hangingPunct="1">
        <a:spcBef>
          <a:spcPct val="20000"/>
        </a:spcBef>
        <a:buFont typeface="Arial" panose="020B0604020202020204" pitchFamily="34" charset="0"/>
        <a:buChar char="»"/>
        <a:defRPr sz="1856" kern="1200">
          <a:solidFill>
            <a:schemeClr val="tx1"/>
          </a:solidFill>
          <a:latin typeface="+mn-lt"/>
          <a:ea typeface="+mn-ea"/>
          <a:cs typeface="+mn-cs"/>
        </a:defRPr>
      </a:lvl5pPr>
      <a:lvl6pPr marL="3301713" indent="-300156" algn="l" defTabSz="12006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637" kern="1200">
          <a:solidFill>
            <a:schemeClr val="tx1"/>
          </a:solidFill>
          <a:latin typeface="+mn-lt"/>
          <a:ea typeface="+mn-ea"/>
          <a:cs typeface="+mn-cs"/>
        </a:defRPr>
      </a:lvl6pPr>
      <a:lvl7pPr marL="3902024" indent="-300156" algn="l" defTabSz="12006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637" kern="1200">
          <a:solidFill>
            <a:schemeClr val="tx1"/>
          </a:solidFill>
          <a:latin typeface="+mn-lt"/>
          <a:ea typeface="+mn-ea"/>
          <a:cs typeface="+mn-cs"/>
        </a:defRPr>
      </a:lvl7pPr>
      <a:lvl8pPr marL="4502333" indent="-300156" algn="l" defTabSz="12006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637" kern="1200">
          <a:solidFill>
            <a:schemeClr val="tx1"/>
          </a:solidFill>
          <a:latin typeface="+mn-lt"/>
          <a:ea typeface="+mn-ea"/>
          <a:cs typeface="+mn-cs"/>
        </a:defRPr>
      </a:lvl8pPr>
      <a:lvl9pPr marL="5102647" indent="-300156" algn="l" defTabSz="12006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6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00623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1pPr>
      <a:lvl2pPr marL="600311" algn="l" defTabSz="1200623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2pPr>
      <a:lvl3pPr marL="1200623" algn="l" defTabSz="1200623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3pPr>
      <a:lvl4pPr marL="1800934" algn="l" defTabSz="1200623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4pPr>
      <a:lvl5pPr marL="2401245" algn="l" defTabSz="1200623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5pPr>
      <a:lvl6pPr marL="3001557" algn="l" defTabSz="1200623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6pPr>
      <a:lvl7pPr marL="3601869" algn="l" defTabSz="1200623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7pPr>
      <a:lvl8pPr marL="4202180" algn="l" defTabSz="1200623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8pPr>
      <a:lvl9pPr marL="4802490" algn="l" defTabSz="1200623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19">
          <p15:clr>
            <a:srgbClr val="F26B43"/>
          </p15:clr>
        </p15:guide>
        <p15:guide id="4" pos="1527">
          <p15:clr>
            <a:srgbClr val="F26B43"/>
          </p15:clr>
        </p15:guide>
        <p15:guide id="5" pos="370">
          <p15:clr>
            <a:srgbClr val="F26B43"/>
          </p15:clr>
        </p15:guide>
        <p15:guide id="6" orient="horz" pos="4201">
          <p15:clr>
            <a:srgbClr val="F26B43"/>
          </p15:clr>
        </p15:guide>
        <p15:guide id="7" pos="7333">
          <p15:clr>
            <a:srgbClr val="F26B43"/>
          </p15:clr>
        </p15:guide>
        <p15:guide id="8" pos="189">
          <p15:clr>
            <a:srgbClr val="F26B43"/>
          </p15:clr>
        </p15:guide>
        <p15:guide id="9" pos="7514">
          <p15:clr>
            <a:srgbClr val="F26B43"/>
          </p15:clr>
        </p15:guide>
        <p15:guide id="10" orient="horz" pos="386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3" Type="http://schemas.openxmlformats.org/officeDocument/2006/relationships/image" Target="../media/image6.png"/><Relationship Id="rId21" Type="http://schemas.openxmlformats.org/officeDocument/2006/relationships/image" Target="../media/image52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7.pn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19" Type="http://schemas.openxmlformats.org/officeDocument/2006/relationships/image" Target="../media/image50.svg"/><Relationship Id="rId4" Type="http://schemas.openxmlformats.org/officeDocument/2006/relationships/image" Target="../media/image8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8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60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67.png"/><Relationship Id="rId5" Type="http://schemas.openxmlformats.org/officeDocument/2006/relationships/image" Target="../media/image8.png"/><Relationship Id="rId10" Type="http://schemas.openxmlformats.org/officeDocument/2006/relationships/image" Target="../media/image66.png"/><Relationship Id="rId4" Type="http://schemas.openxmlformats.org/officeDocument/2006/relationships/image" Target="../media/image6.pn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6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.png"/><Relationship Id="rId4" Type="http://schemas.openxmlformats.org/officeDocument/2006/relationships/image" Target="../media/image72.pn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5.png"/><Relationship Id="rId15" Type="http://schemas.openxmlformats.org/officeDocument/2006/relationships/image" Target="../media/image18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4.png"/><Relationship Id="rId9" Type="http://schemas.openxmlformats.org/officeDocument/2006/relationships/diagramLayout" Target="../diagrams/layout1.xml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image" Target="../media/image8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128538" y="-156429"/>
            <a:ext cx="4350783" cy="7170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750" y="148399"/>
            <a:ext cx="2838350" cy="57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 descr="Первый Московский государственный медицинский университет имени И ..."/>
          <p:cNvPicPr preferRelativeResize="0"/>
          <p:nvPr/>
        </p:nvPicPr>
        <p:blipFill rotWithShape="1">
          <a:blip r:embed="rId5">
            <a:alphaModFix/>
          </a:blip>
          <a:srcRect l="7323" t="31959" r="6613" b="32598"/>
          <a:stretch/>
        </p:blipFill>
        <p:spPr>
          <a:xfrm>
            <a:off x="368755" y="5922379"/>
            <a:ext cx="2067381" cy="64686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"/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8976320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 txBox="1">
            <a:spLocks noGrp="1"/>
          </p:cNvSpPr>
          <p:nvPr>
            <p:ph type="subTitle" idx="1"/>
          </p:nvPr>
        </p:nvSpPr>
        <p:spPr>
          <a:xfrm>
            <a:off x="260412" y="1477173"/>
            <a:ext cx="7923468" cy="28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Отчет о работе </a:t>
            </a:r>
            <a:endParaRPr b="1" dirty="0">
              <a:solidFill>
                <a:schemeClr val="accent1">
                  <a:lumMod val="50000"/>
                </a:schemeClr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Федерального научно-практического центра 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паллиативной медицинской помощи 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ФГАОУ ВО Первый МГМУ имени И.М. Сеченова Минздрава России (Сеченовский Университет) </a:t>
            </a:r>
            <a:endParaRPr dirty="0">
              <a:solidFill>
                <a:schemeClr val="accent1">
                  <a:lumMod val="50000"/>
                </a:schemeClr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за 2023 год</a:t>
            </a:r>
            <a:endParaRPr b="1" dirty="0">
              <a:solidFill>
                <a:schemeClr val="accent1">
                  <a:lumMod val="50000"/>
                </a:schemeClr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>
          <a:extLst>
            <a:ext uri="{FF2B5EF4-FFF2-40B4-BE49-F238E27FC236}">
              <a16:creationId xmlns:a16="http://schemas.microsoft.com/office/drawing/2014/main" id="{AECE6772-2D54-B997-2E0E-3849C6885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8">
            <a:extLst>
              <a:ext uri="{FF2B5EF4-FFF2-40B4-BE49-F238E27FC236}">
                <a16:creationId xmlns:a16="http://schemas.microsoft.com/office/drawing/2014/main" id="{D7A9CC67-9994-A765-F89B-320660584F76}"/>
              </a:ext>
            </a:extLst>
          </p:cNvPr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5" name="Google Shape;525;p18">
            <a:extLst>
              <a:ext uri="{FF2B5EF4-FFF2-40B4-BE49-F238E27FC236}">
                <a16:creationId xmlns:a16="http://schemas.microsoft.com/office/drawing/2014/main" id="{948D4E5A-5C0C-F3B9-032A-9A5554B17AF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098105" y="-132153"/>
            <a:ext cx="4440545" cy="7216272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8">
            <a:extLst>
              <a:ext uri="{FF2B5EF4-FFF2-40B4-BE49-F238E27FC236}">
                <a16:creationId xmlns:a16="http://schemas.microsoft.com/office/drawing/2014/main" id="{5092C414-5D88-2F73-812F-41B41989965A}"/>
              </a:ext>
            </a:extLst>
          </p:cNvPr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18">
            <a:extLst>
              <a:ext uri="{FF2B5EF4-FFF2-40B4-BE49-F238E27FC236}">
                <a16:creationId xmlns:a16="http://schemas.microsoft.com/office/drawing/2014/main" id="{571E6255-F179-4146-53C4-FC668D0AAFAE}"/>
              </a:ext>
            </a:extLst>
          </p:cNvPr>
          <p:cNvSpPr/>
          <p:nvPr/>
        </p:nvSpPr>
        <p:spPr>
          <a:xfrm>
            <a:off x="9010123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6" name="Google Shape;536;p18">
            <a:extLst>
              <a:ext uri="{FF2B5EF4-FFF2-40B4-BE49-F238E27FC236}">
                <a16:creationId xmlns:a16="http://schemas.microsoft.com/office/drawing/2014/main" id="{D5ACEAE9-E92A-AB1D-6D64-352885B4C603}"/>
              </a:ext>
            </a:extLst>
          </p:cNvPr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537" name="Google Shape;537;p18" descr="Первый Московский государственный медицинский университет имени И ...">
              <a:extLst>
                <a:ext uri="{FF2B5EF4-FFF2-40B4-BE49-F238E27FC236}">
                  <a16:creationId xmlns:a16="http://schemas.microsoft.com/office/drawing/2014/main" id="{30340D7F-3F5A-D0AA-1A6B-621259625CE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18">
              <a:extLst>
                <a:ext uri="{FF2B5EF4-FFF2-40B4-BE49-F238E27FC236}">
                  <a16:creationId xmlns:a16="http://schemas.microsoft.com/office/drawing/2014/main" id="{3FC6916B-162C-237D-426F-436485C2C75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28F60BC-0E01-ECE9-7D30-3C089FECFBAF}"/>
              </a:ext>
            </a:extLst>
          </p:cNvPr>
          <p:cNvSpPr txBox="1"/>
          <p:nvPr/>
        </p:nvSpPr>
        <p:spPr>
          <a:xfrm>
            <a:off x="1223857" y="757612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Мониторинг паллиативной медицинской помощи в субъектах Российской Федерации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NewRomanPSM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1CE295-4FD1-172A-4343-333F447A874F}"/>
              </a:ext>
            </a:extLst>
          </p:cNvPr>
          <p:cNvSpPr txBox="1"/>
          <p:nvPr/>
        </p:nvSpPr>
        <p:spPr>
          <a:xfrm>
            <a:off x="506023" y="1583944"/>
            <a:ext cx="9725262" cy="83099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ежеквартальный </a:t>
            </a:r>
            <a:r>
              <a:rPr lang="ru-RU" sz="1200" b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мониторинг данных по организации и оказания паллиативной медицинской помощи в 85 субъектах Российской Федерации в Автоматизированной системе мониторинга медицинской статистике (АСММС), а также контроль за своевременным и корректным заполнением, утверждение (согласование), анализ размещенных данных и предоставление отчета в Министерство здравоохранения Российской Федерации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9F0AA1-B182-5F92-06C1-B05A5316A405}"/>
              </a:ext>
            </a:extLst>
          </p:cNvPr>
          <p:cNvSpPr txBox="1"/>
          <p:nvPr/>
        </p:nvSpPr>
        <p:spPr>
          <a:xfrm>
            <a:off x="506023" y="2597554"/>
            <a:ext cx="9725261" cy="46166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ежеквартальный </a:t>
            </a:r>
            <a:r>
              <a:rPr lang="ru-RU" sz="1200" b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мониторинг реализации региональных программ, направленных на оказание паллиативной медицинской помощи в субъектах Российской Федерации в 85 субъектах Российской Федерации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7BA822-6FCB-4534-B167-B976C09935CF}"/>
              </a:ext>
            </a:extLst>
          </p:cNvPr>
          <p:cNvSpPr txBox="1"/>
          <p:nvPr/>
        </p:nvSpPr>
        <p:spPr>
          <a:xfrm>
            <a:off x="506024" y="3241273"/>
            <a:ext cx="9742289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ежеквартальный </a:t>
            </a:r>
            <a:r>
              <a:rPr lang="ru-RU" sz="1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мониторинг достижений показателей плана мероприятий («дорожной карты») «Повышение качества и доступности паллиативной медицинской помощи» до 2024 года, утвержденной Заместителем Председателя Правительства Российской Федерации Т.А. Голиковой 28.07.2020 № 6551п-П12 в 85 субъектах Российской Федерации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C80B34-6BA6-43D7-257F-36D68974F121}"/>
              </a:ext>
            </a:extLst>
          </p:cNvPr>
          <p:cNvSpPr txBox="1"/>
          <p:nvPr/>
        </p:nvSpPr>
        <p:spPr>
          <a:xfrm>
            <a:off x="506023" y="4075675"/>
            <a:ext cx="9722700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ежемесячный </a:t>
            </a:r>
            <a:r>
              <a:rPr lang="ru-RU" sz="1200" b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мониторинг данных о закупках медицинских изделий и автомобилей за счет средств субсидий из федерального бюджета бюджетам субъектов Российской Федерации в целях софинансирования реализации государственных программ субъектов Российской Федерации, содержащих мероприятия по развитию системы оказания паллиативной медицинской помощи, в Автоматизированной системе мониторинга медицинской статистике (АСММС), а также контроль за своевременным и корректным заполнением, утверждение (согласование), анализ размещенных данных и предоставление отчета в Министерство здравоохранения Российской Федерации 84 субъектами Российской Федерации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005061-E670-E0A9-4115-864560F36092}"/>
              </a:ext>
            </a:extLst>
          </p:cNvPr>
          <p:cNvSpPr txBox="1"/>
          <p:nvPr/>
        </p:nvSpPr>
        <p:spPr>
          <a:xfrm>
            <a:off x="506023" y="5582902"/>
            <a:ext cx="9722700" cy="83099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ежемесячный </a:t>
            </a:r>
            <a:r>
              <a:rPr lang="ru-RU" sz="1200" b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мониторинг заполнения 84 субъектами Российской Федерации 9 приложений к соглашению о предоставлении субсидии из федерального бюджета бюджету субъекта Российской Федерации в целях софинансирования реализации государственных программ субъектов Российской Федерации, содержащих мероприятия по развитию системы паллиативной медицинской помощи в ГИИС «Электронный бюджет»</a:t>
            </a:r>
          </a:p>
        </p:txBody>
      </p:sp>
      <p:pic>
        <p:nvPicPr>
          <p:cNvPr id="23" name="Рисунок 22" descr="Флаг">
            <a:extLst>
              <a:ext uri="{FF2B5EF4-FFF2-40B4-BE49-F238E27FC236}">
                <a16:creationId xmlns:a16="http://schemas.microsoft.com/office/drawing/2014/main" id="{16789944-23EC-F996-0392-75C73C94C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35892" y="3147582"/>
            <a:ext cx="193670" cy="193670"/>
          </a:xfrm>
          <a:prstGeom prst="rect">
            <a:avLst/>
          </a:prstGeom>
        </p:spPr>
      </p:pic>
      <p:pic>
        <p:nvPicPr>
          <p:cNvPr id="21" name="Рисунок 20" descr="Банк">
            <a:extLst>
              <a:ext uri="{FF2B5EF4-FFF2-40B4-BE49-F238E27FC236}">
                <a16:creationId xmlns:a16="http://schemas.microsoft.com/office/drawing/2014/main" id="{0C22DBA5-8B90-E981-1F47-1D1C8FFF5C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90109" y="3138995"/>
            <a:ext cx="830997" cy="830997"/>
          </a:xfrm>
          <a:prstGeom prst="rect">
            <a:avLst/>
          </a:prstGeom>
        </p:spPr>
      </p:pic>
      <p:pic>
        <p:nvPicPr>
          <p:cNvPr id="25" name="Рисунок 24" descr="Контрольный список (справа налево)">
            <a:extLst>
              <a:ext uri="{FF2B5EF4-FFF2-40B4-BE49-F238E27FC236}">
                <a16:creationId xmlns:a16="http://schemas.microsoft.com/office/drawing/2014/main" id="{58819283-975A-46FD-9A3D-8171F0EAB0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96613" y="2414941"/>
            <a:ext cx="766977" cy="766977"/>
          </a:xfrm>
          <a:prstGeom prst="rect">
            <a:avLst/>
          </a:prstGeom>
        </p:spPr>
      </p:pic>
      <p:pic>
        <p:nvPicPr>
          <p:cNvPr id="27" name="Рисунок 26" descr="Монеты">
            <a:extLst>
              <a:ext uri="{FF2B5EF4-FFF2-40B4-BE49-F238E27FC236}">
                <a16:creationId xmlns:a16="http://schemas.microsoft.com/office/drawing/2014/main" id="{D7FFA70D-AE0F-6101-8956-734558EC5A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37021" y="5507592"/>
            <a:ext cx="817129" cy="817129"/>
          </a:xfrm>
          <a:prstGeom prst="rect">
            <a:avLst/>
          </a:prstGeom>
        </p:spPr>
      </p:pic>
      <p:pic>
        <p:nvPicPr>
          <p:cNvPr id="29" name="Рисунок 28" descr="Кровать">
            <a:extLst>
              <a:ext uri="{FF2B5EF4-FFF2-40B4-BE49-F238E27FC236}">
                <a16:creationId xmlns:a16="http://schemas.microsoft.com/office/drawing/2014/main" id="{7A53253F-9565-EC29-744D-A8045FB3E0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53867" y="3935797"/>
            <a:ext cx="725745" cy="725745"/>
          </a:xfrm>
          <a:prstGeom prst="rect">
            <a:avLst/>
          </a:prstGeom>
        </p:spPr>
      </p:pic>
      <p:pic>
        <p:nvPicPr>
          <p:cNvPr id="31" name="Рисунок 30" descr="Лекарство">
            <a:extLst>
              <a:ext uri="{FF2B5EF4-FFF2-40B4-BE49-F238E27FC236}">
                <a16:creationId xmlns:a16="http://schemas.microsoft.com/office/drawing/2014/main" id="{6C2A3E8A-1CD8-B104-A725-757D6DF9B1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321969" y="4563878"/>
            <a:ext cx="646332" cy="646332"/>
          </a:xfrm>
          <a:prstGeom prst="rect">
            <a:avLst/>
          </a:prstGeom>
        </p:spPr>
      </p:pic>
      <p:pic>
        <p:nvPicPr>
          <p:cNvPr id="513" name="Рисунок 512" descr="Машина">
            <a:extLst>
              <a:ext uri="{FF2B5EF4-FFF2-40B4-BE49-F238E27FC236}">
                <a16:creationId xmlns:a16="http://schemas.microsoft.com/office/drawing/2014/main" id="{7A67F8BD-602C-3DCE-B998-6789D91F88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452422" y="4509904"/>
            <a:ext cx="754279" cy="754279"/>
          </a:xfrm>
          <a:prstGeom prst="rect">
            <a:avLst/>
          </a:prstGeom>
        </p:spPr>
      </p:pic>
      <p:pic>
        <p:nvPicPr>
          <p:cNvPr id="515" name="Рисунок 514" descr="Центр обработки вызовов">
            <a:extLst>
              <a:ext uri="{FF2B5EF4-FFF2-40B4-BE49-F238E27FC236}">
                <a16:creationId xmlns:a16="http://schemas.microsoft.com/office/drawing/2014/main" id="{C32CD8DC-54CF-39D3-D302-9B2541354D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46802" y="1583944"/>
            <a:ext cx="717612" cy="7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45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>
          <a:extLst>
            <a:ext uri="{FF2B5EF4-FFF2-40B4-BE49-F238E27FC236}">
              <a16:creationId xmlns:a16="http://schemas.microsoft.com/office/drawing/2014/main" id="{6D4D5746-888E-16A7-8E0A-B51F13611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8">
            <a:extLst>
              <a:ext uri="{FF2B5EF4-FFF2-40B4-BE49-F238E27FC236}">
                <a16:creationId xmlns:a16="http://schemas.microsoft.com/office/drawing/2014/main" id="{B883099A-AE40-3D43-3A3F-B5541BD38973}"/>
              </a:ext>
            </a:extLst>
          </p:cNvPr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5" name="Google Shape;525;p18">
            <a:extLst>
              <a:ext uri="{FF2B5EF4-FFF2-40B4-BE49-F238E27FC236}">
                <a16:creationId xmlns:a16="http://schemas.microsoft.com/office/drawing/2014/main" id="{742CDA38-D611-DF7E-B612-8E745C00CE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098105" y="-132153"/>
            <a:ext cx="4440545" cy="7216272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8">
            <a:extLst>
              <a:ext uri="{FF2B5EF4-FFF2-40B4-BE49-F238E27FC236}">
                <a16:creationId xmlns:a16="http://schemas.microsoft.com/office/drawing/2014/main" id="{AA6F0592-4BD9-F51E-C3FC-5DDC7AE8BEC3}"/>
              </a:ext>
            </a:extLst>
          </p:cNvPr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18">
            <a:extLst>
              <a:ext uri="{FF2B5EF4-FFF2-40B4-BE49-F238E27FC236}">
                <a16:creationId xmlns:a16="http://schemas.microsoft.com/office/drawing/2014/main" id="{0070BBF6-210B-EF3B-AFC1-AD1F8713D5D5}"/>
              </a:ext>
            </a:extLst>
          </p:cNvPr>
          <p:cNvSpPr/>
          <p:nvPr/>
        </p:nvSpPr>
        <p:spPr>
          <a:xfrm>
            <a:off x="8999168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6" name="Google Shape;536;p18">
            <a:extLst>
              <a:ext uri="{FF2B5EF4-FFF2-40B4-BE49-F238E27FC236}">
                <a16:creationId xmlns:a16="http://schemas.microsoft.com/office/drawing/2014/main" id="{184D600A-7DC5-C600-BE86-1E510741F861}"/>
              </a:ext>
            </a:extLst>
          </p:cNvPr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537" name="Google Shape;537;p18" descr="Первый Московский государственный медицинский университет имени И ...">
              <a:extLst>
                <a:ext uri="{FF2B5EF4-FFF2-40B4-BE49-F238E27FC236}">
                  <a16:creationId xmlns:a16="http://schemas.microsoft.com/office/drawing/2014/main" id="{32640740-2A7C-9332-ECBD-50F3A6BBB68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18">
              <a:extLst>
                <a:ext uri="{FF2B5EF4-FFF2-40B4-BE49-F238E27FC236}">
                  <a16:creationId xmlns:a16="http://schemas.microsoft.com/office/drawing/2014/main" id="{5632ECAD-95E9-19DC-6FF0-A805D2DACB4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7726484-23F8-4CB4-34A4-AAE6B8410046}"/>
              </a:ext>
            </a:extLst>
          </p:cNvPr>
          <p:cNvSpPr txBox="1"/>
          <p:nvPr/>
        </p:nvSpPr>
        <p:spPr>
          <a:xfrm>
            <a:off x="574113" y="809371"/>
            <a:ext cx="6909763" cy="181588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 исполнение протокола межведомственного совещания по вопросам совершенствования доступности и качества обезболивающей терапии при оказании паллиативной медицинской помощи на базе федерального государственного унитарного предприятия «Московский эндокринный завод» под председательством Министра здравоохранения Российской Федерации М.А. Мурашко от 26.04.2022 № 73/17-6/260 ФНПЦ ПМП совместно с органами исполнительной власти субъектов Российской Федерации в сфере охраны здоровья: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4F2D20-0B5D-2EE2-BCA3-52C76E8013B5}"/>
              </a:ext>
            </a:extLst>
          </p:cNvPr>
          <p:cNvSpPr txBox="1"/>
          <p:nvPr/>
        </p:nvSpPr>
        <p:spPr>
          <a:xfrm>
            <a:off x="574113" y="3078781"/>
            <a:ext cx="6909763" cy="289310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indent="447675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проводится </a:t>
            </a:r>
            <a:r>
              <a:rPr lang="ru-RU" sz="1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организационно-методическая поддержка разработки, согласования </a:t>
            </a: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актуализации региональных программ «Развитие системы оказания паллиативной медицинской помощи» в части основных целевых показателей в соответствии с положениями государственной программы Российской Федерации «Развитие здравоохранения», утвержденной постановлением Правительства Российской Федерации от 26.12.2017 № 1640, плана мероприятий «дорожной карте» «Повышение качества и доступности паллиативной медицинской помощи» до 2024 года, утвержденной Заместителем Председателя Правительства Российской Федерации Т.А. Голиковой 28.07.2020 г. № 6551п-П12, </a:t>
            </a:r>
          </a:p>
          <a:p>
            <a:pPr indent="447675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мониторинг исполнения региональных программ </a:t>
            </a:r>
            <a:r>
              <a:rPr lang="ru-RU" sz="1400" b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«Развитие системы оказания паллиативной медицинской помощи» субъектов Российской Федерации. </a:t>
            </a:r>
          </a:p>
        </p:txBody>
      </p:sp>
      <p:pic>
        <p:nvPicPr>
          <p:cNvPr id="12" name="Рисунок 11" descr="Контрольный список (справа налево)">
            <a:extLst>
              <a:ext uri="{FF2B5EF4-FFF2-40B4-BE49-F238E27FC236}">
                <a16:creationId xmlns:a16="http://schemas.microsoft.com/office/drawing/2014/main" id="{6A06D490-B7D3-D7C7-C6F1-D8711AB165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69994" y="1717312"/>
            <a:ext cx="2128456" cy="212845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B98CC98-EAF2-D039-F43A-94A82F974D84}"/>
              </a:ext>
            </a:extLst>
          </p:cNvPr>
          <p:cNvSpPr/>
          <p:nvPr/>
        </p:nvSpPr>
        <p:spPr>
          <a:xfrm>
            <a:off x="7593655" y="4416553"/>
            <a:ext cx="4598345" cy="19202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состоянию на 31.12.2023</a:t>
            </a:r>
          </a:p>
          <a:p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субъектах Российской Федерации  утверждены актуализированные региональные программы – </a:t>
            </a: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59;</a:t>
            </a:r>
          </a:p>
          <a:p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согласованы и находятся на утверждении в субъекте Российской Федерации – </a:t>
            </a: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представили проекты – </a:t>
            </a: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проекты отправлены на доработку – </a:t>
            </a: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  <a:endParaRPr lang="ru-RU" sz="1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1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369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>
          <a:extLst>
            <a:ext uri="{FF2B5EF4-FFF2-40B4-BE49-F238E27FC236}">
              <a16:creationId xmlns:a16="http://schemas.microsoft.com/office/drawing/2014/main" id="{4D5274C4-4AB2-C423-934A-E58963C95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8">
            <a:extLst>
              <a:ext uri="{FF2B5EF4-FFF2-40B4-BE49-F238E27FC236}">
                <a16:creationId xmlns:a16="http://schemas.microsoft.com/office/drawing/2014/main" id="{799FEF7B-F35C-FBE9-E7FE-31E4AD20EAA9}"/>
              </a:ext>
            </a:extLst>
          </p:cNvPr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6" name="Google Shape;536;p18">
            <a:extLst>
              <a:ext uri="{FF2B5EF4-FFF2-40B4-BE49-F238E27FC236}">
                <a16:creationId xmlns:a16="http://schemas.microsoft.com/office/drawing/2014/main" id="{4E6AC0D6-6B96-C9C6-639B-88E9F4078C8B}"/>
              </a:ext>
            </a:extLst>
          </p:cNvPr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537" name="Google Shape;537;p18" descr="Первый Московский государственный медицинский университет имени И ...">
              <a:extLst>
                <a:ext uri="{FF2B5EF4-FFF2-40B4-BE49-F238E27FC236}">
                  <a16:creationId xmlns:a16="http://schemas.microsoft.com/office/drawing/2014/main" id="{573D0F8F-8F27-C80F-073F-9C52DA6F100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18">
              <a:extLst>
                <a:ext uri="{FF2B5EF4-FFF2-40B4-BE49-F238E27FC236}">
                  <a16:creationId xmlns:a16="http://schemas.microsoft.com/office/drawing/2014/main" id="{E151DEE9-C194-657B-7D6D-B36D1A59992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5" name="Google Shape;525;p18">
            <a:extLst>
              <a:ext uri="{FF2B5EF4-FFF2-40B4-BE49-F238E27FC236}">
                <a16:creationId xmlns:a16="http://schemas.microsoft.com/office/drawing/2014/main" id="{76410B2C-6834-B1AB-ACBC-DA3D91C4164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80000">
            <a:off x="5098105" y="-132153"/>
            <a:ext cx="4440545" cy="7216272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8">
            <a:extLst>
              <a:ext uri="{FF2B5EF4-FFF2-40B4-BE49-F238E27FC236}">
                <a16:creationId xmlns:a16="http://schemas.microsoft.com/office/drawing/2014/main" id="{03D8D944-AC7F-CE81-AD2D-0DCD0FDB6182}"/>
              </a:ext>
            </a:extLst>
          </p:cNvPr>
          <p:cNvSpPr/>
          <p:nvPr/>
        </p:nvSpPr>
        <p:spPr>
          <a:xfrm>
            <a:off x="5834385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18">
            <a:extLst>
              <a:ext uri="{FF2B5EF4-FFF2-40B4-BE49-F238E27FC236}">
                <a16:creationId xmlns:a16="http://schemas.microsoft.com/office/drawing/2014/main" id="{3A09C3AD-1088-7AD0-8E6F-41730F573A47}"/>
              </a:ext>
            </a:extLst>
          </p:cNvPr>
          <p:cNvSpPr/>
          <p:nvPr/>
        </p:nvSpPr>
        <p:spPr>
          <a:xfrm>
            <a:off x="9041789" y="0"/>
            <a:ext cx="3165599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2E61AF-0C26-12E2-4D7B-33232E3C9645}"/>
              </a:ext>
            </a:extLst>
          </p:cNvPr>
          <p:cNvSpPr txBox="1"/>
          <p:nvPr/>
        </p:nvSpPr>
        <p:spPr>
          <a:xfrm>
            <a:off x="2035065" y="2261250"/>
            <a:ext cx="6107836" cy="2893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ru-RU" sz="13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ветеранам боевых действий, принимавшим участие (содействовавшим выполнению задач) в специальной военной операции на территориях Донецкой Народной Республики, Луганской Народной Республики и Украины с 24 февраля 2022 г., на территориях Запорожской области и Херсонской области с 30 сентября 2022 г., уволенным с военной службы (службы, работы);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лицам, принимавшим в соответствии с решениями органов публичной власти Донецкой Народной Республики, Луганской Народной Республики участие в боевых действиях в составе Вооруженных Сил Донецкой Народной Республики, Народной милиции Луганской Народной Республики, воинских формирований и органов Донецкой Народной Республики и Луганской Народной Республики начиная с 11 мая 2014 г</a:t>
            </a:r>
          </a:p>
          <a:p>
            <a:endParaRPr lang="ru-RU" sz="13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8" name="Google Shape;528;p18">
            <a:extLst>
              <a:ext uri="{FF2B5EF4-FFF2-40B4-BE49-F238E27FC236}">
                <a16:creationId xmlns:a16="http://schemas.microsoft.com/office/drawing/2014/main" id="{9660CB40-EF6F-7DDF-BE06-30BB81783D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7384" y="744748"/>
            <a:ext cx="8263500" cy="1569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 algn="ctr">
              <a:lnSpc>
                <a:spcPct val="100000"/>
              </a:lnSpc>
              <a:buSzPts val="1556"/>
            </a:pPr>
            <a:r>
              <a:rPr lang="ru-RU" sz="1600" b="1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Ежемесячный мониторинг оказания паллиативной медицинской помощи во исполнение пункта 2 поручения Министра здравоохранения Российской Федерации от 08.09.2023 № 117, сформированного в целях своевременного выполнения поручения Заместителя Председателя Правительства Российской Федерации Т.А. Голиковой от 21.08.2023 </a:t>
            </a:r>
            <a:br>
              <a:rPr lang="ru-RU" sz="1600" b="1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1600" b="1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№ТГ-П12-9696: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9D5992B-14A6-2439-DA48-A9A70EB17E2E}"/>
              </a:ext>
            </a:extLst>
          </p:cNvPr>
          <p:cNvSpPr/>
          <p:nvPr/>
        </p:nvSpPr>
        <p:spPr>
          <a:xfrm>
            <a:off x="223695" y="5260013"/>
            <a:ext cx="7919206" cy="9435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2913C0-EC8F-B6FA-FA1B-D687525E2174}"/>
              </a:ext>
            </a:extLst>
          </p:cNvPr>
          <p:cNvSpPr txBox="1"/>
          <p:nvPr/>
        </p:nvSpPr>
        <p:spPr>
          <a:xfrm>
            <a:off x="1424328" y="5280811"/>
            <a:ext cx="35750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Информационная система «Система мониторинга центров медицины катастроф»</a:t>
            </a:r>
          </a:p>
        </p:txBody>
      </p:sp>
      <p:pic>
        <p:nvPicPr>
          <p:cNvPr id="1026" name="Picture 2" descr="ФЕДЕРАЛЬНЫЙ ЦЕНТР МЕДИЦИНЫ КАТАСТРОФ">
            <a:extLst>
              <a:ext uri="{FF2B5EF4-FFF2-40B4-BE49-F238E27FC236}">
                <a16:creationId xmlns:a16="http://schemas.microsoft.com/office/drawing/2014/main" id="{162345CE-8BF4-F0D5-C711-415B167EC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17" y="5341502"/>
            <a:ext cx="952501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F41C80F-2EBA-B888-161C-416D31F3527F}"/>
              </a:ext>
            </a:extLst>
          </p:cNvPr>
          <p:cNvSpPr/>
          <p:nvPr/>
        </p:nvSpPr>
        <p:spPr>
          <a:xfrm>
            <a:off x="5019318" y="5226144"/>
            <a:ext cx="234026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89 субъектов РФ</a:t>
            </a:r>
          </a:p>
        </p:txBody>
      </p:sp>
      <p:pic>
        <p:nvPicPr>
          <p:cNvPr id="3" name="Рисунок 2" descr="Солдат">
            <a:extLst>
              <a:ext uri="{FF2B5EF4-FFF2-40B4-BE49-F238E27FC236}">
                <a16:creationId xmlns:a16="http://schemas.microsoft.com/office/drawing/2014/main" id="{A1131814-1C3B-3152-FC89-4E225E7DA0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32764" y="2971799"/>
            <a:ext cx="1271691" cy="12716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9D5DE2-A080-1E81-784C-FEB3642EAE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803" y="2478835"/>
            <a:ext cx="1930520" cy="532557"/>
          </a:xfrm>
          <a:prstGeom prst="rect">
            <a:avLst/>
          </a:prstGeom>
        </p:spPr>
      </p:pic>
      <p:pic>
        <p:nvPicPr>
          <p:cNvPr id="6" name="Рисунок 5" descr="Солдат">
            <a:extLst>
              <a:ext uri="{FF2B5EF4-FFF2-40B4-BE49-F238E27FC236}">
                <a16:creationId xmlns:a16="http://schemas.microsoft.com/office/drawing/2014/main" id="{19A11AB7-05AB-54C0-8B77-7E1A9CB0A4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80036" y="3683600"/>
            <a:ext cx="1271691" cy="1271691"/>
          </a:xfrm>
          <a:prstGeom prst="rect">
            <a:avLst/>
          </a:prstGeom>
        </p:spPr>
      </p:pic>
      <p:pic>
        <p:nvPicPr>
          <p:cNvPr id="8" name="Рисунок 7" descr="Солдат">
            <a:extLst>
              <a:ext uri="{FF2B5EF4-FFF2-40B4-BE49-F238E27FC236}">
                <a16:creationId xmlns:a16="http://schemas.microsoft.com/office/drawing/2014/main" id="{65BF4037-820B-E69E-DB3C-C30B0582D7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16394" y="3315922"/>
            <a:ext cx="1271691" cy="127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73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>
          <a:extLst>
            <a:ext uri="{FF2B5EF4-FFF2-40B4-BE49-F238E27FC236}">
              <a16:creationId xmlns:a16="http://schemas.microsoft.com/office/drawing/2014/main" id="{88EC4C3D-E1B6-0F5C-DDEF-3D38062BC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10F02B4-2651-D120-CFE4-7B99214D93C9}"/>
              </a:ext>
            </a:extLst>
          </p:cNvPr>
          <p:cNvSpPr/>
          <p:nvPr/>
        </p:nvSpPr>
        <p:spPr>
          <a:xfrm>
            <a:off x="-1" y="4389579"/>
            <a:ext cx="8112487" cy="22667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F207EDA-14D0-52E6-316D-72D23C8247EB}"/>
              </a:ext>
            </a:extLst>
          </p:cNvPr>
          <p:cNvCxnSpPr>
            <a:cxnSpLocks/>
          </p:cNvCxnSpPr>
          <p:nvPr/>
        </p:nvCxnSpPr>
        <p:spPr>
          <a:xfrm>
            <a:off x="2472794" y="5491609"/>
            <a:ext cx="15028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5575831-A243-9825-AF0F-CCC734F866FA}"/>
              </a:ext>
            </a:extLst>
          </p:cNvPr>
          <p:cNvSpPr/>
          <p:nvPr/>
        </p:nvSpPr>
        <p:spPr>
          <a:xfrm>
            <a:off x="0" y="1919805"/>
            <a:ext cx="8112487" cy="21506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D4B894DB-6412-3F85-224C-54AF492EB70B}"/>
              </a:ext>
            </a:extLst>
          </p:cNvPr>
          <p:cNvCxnSpPr>
            <a:cxnSpLocks/>
          </p:cNvCxnSpPr>
          <p:nvPr/>
        </p:nvCxnSpPr>
        <p:spPr>
          <a:xfrm>
            <a:off x="2553400" y="2954247"/>
            <a:ext cx="15028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4" name="Google Shape;524;p18">
            <a:extLst>
              <a:ext uri="{FF2B5EF4-FFF2-40B4-BE49-F238E27FC236}">
                <a16:creationId xmlns:a16="http://schemas.microsoft.com/office/drawing/2014/main" id="{4978F3A9-82A0-EAC7-3160-E5AD85BAA4BC}"/>
              </a:ext>
            </a:extLst>
          </p:cNvPr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5" name="Google Shape;525;p18">
            <a:extLst>
              <a:ext uri="{FF2B5EF4-FFF2-40B4-BE49-F238E27FC236}">
                <a16:creationId xmlns:a16="http://schemas.microsoft.com/office/drawing/2014/main" id="{ADD769DF-F74A-F58A-A48D-F3B1C53E39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078773" y="-179136"/>
            <a:ext cx="4440545" cy="7216272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8">
            <a:extLst>
              <a:ext uri="{FF2B5EF4-FFF2-40B4-BE49-F238E27FC236}">
                <a16:creationId xmlns:a16="http://schemas.microsoft.com/office/drawing/2014/main" id="{1085C0A5-BA4E-12E0-18C9-63D0B9B64DE2}"/>
              </a:ext>
            </a:extLst>
          </p:cNvPr>
          <p:cNvSpPr/>
          <p:nvPr/>
        </p:nvSpPr>
        <p:spPr>
          <a:xfrm>
            <a:off x="5830816" y="1130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18">
            <a:extLst>
              <a:ext uri="{FF2B5EF4-FFF2-40B4-BE49-F238E27FC236}">
                <a16:creationId xmlns:a16="http://schemas.microsoft.com/office/drawing/2014/main" id="{9FB52AE0-B3B3-7E4D-3C86-A4AEBD1832B5}"/>
              </a:ext>
            </a:extLst>
          </p:cNvPr>
          <p:cNvSpPr/>
          <p:nvPr/>
        </p:nvSpPr>
        <p:spPr>
          <a:xfrm>
            <a:off x="8999168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18">
            <a:extLst>
              <a:ext uri="{FF2B5EF4-FFF2-40B4-BE49-F238E27FC236}">
                <a16:creationId xmlns:a16="http://schemas.microsoft.com/office/drawing/2014/main" id="{DDF6362E-B972-AD81-63EC-954DF67A4F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6032" y="1826210"/>
            <a:ext cx="2765700" cy="229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395"/>
              <a:buNone/>
            </a:pPr>
            <a:r>
              <a:rPr lang="ru-RU" sz="1400" b="1" dirty="0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04.04.2023 и 14.04.2023</a:t>
            </a:r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395"/>
              <a:buNone/>
            </a:pPr>
            <a:r>
              <a:rPr lang="ru-RU" sz="1200" dirty="0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Совещания в режиме видео-конференц-связи с представителями Министерства здравоохранения Российской Федерации, органов исполнительной власти Донецкой и Луганской Народных Республик, Запорожской и Херсонской областей, главными внештатными специалистами по паллиативной помощи Министерства здравоохранения Российской Федерации</a:t>
            </a:r>
            <a:endParaRPr sz="1200" dirty="0">
              <a:solidFill>
                <a:srgbClr val="345A9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536" name="Google Shape;536;p18">
            <a:extLst>
              <a:ext uri="{FF2B5EF4-FFF2-40B4-BE49-F238E27FC236}">
                <a16:creationId xmlns:a16="http://schemas.microsoft.com/office/drawing/2014/main" id="{3A46FD6E-6DBE-0699-A3A0-98D8267770EF}"/>
              </a:ext>
            </a:extLst>
          </p:cNvPr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537" name="Google Shape;537;p18" descr="Первый Московский государственный медицинский университет имени И ...">
              <a:extLst>
                <a:ext uri="{FF2B5EF4-FFF2-40B4-BE49-F238E27FC236}">
                  <a16:creationId xmlns:a16="http://schemas.microsoft.com/office/drawing/2014/main" id="{26C29358-8071-AFE8-EC89-88AC2DB2314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18">
              <a:extLst>
                <a:ext uri="{FF2B5EF4-FFF2-40B4-BE49-F238E27FC236}">
                  <a16:creationId xmlns:a16="http://schemas.microsoft.com/office/drawing/2014/main" id="{73114904-4B05-C485-A801-AEB91E926A1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FEAF4AE-1156-66D1-DA01-27E5A25CBF6F}"/>
              </a:ext>
            </a:extLst>
          </p:cNvPr>
          <p:cNvSpPr txBox="1"/>
          <p:nvPr/>
        </p:nvSpPr>
        <p:spPr>
          <a:xfrm>
            <a:off x="1374115" y="706083"/>
            <a:ext cx="6094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ahoma"/>
              </a:rPr>
              <a:t>Совершенствование организации оказания паллиативной медицинской помощи на новых территориях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FBD281-7BBE-4983-B14A-EB966EFE5803}"/>
              </a:ext>
            </a:extLst>
          </p:cNvPr>
          <p:cNvSpPr txBox="1"/>
          <p:nvPr/>
        </p:nvSpPr>
        <p:spPr>
          <a:xfrm>
            <a:off x="3569769" y="1829069"/>
            <a:ext cx="6486741" cy="249299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Вопросы к обсуждению:</a:t>
            </a:r>
          </a:p>
          <a:p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нормативное регулирование организации оказания ПМП на территории Российской Федерации, </a:t>
            </a:r>
          </a:p>
          <a:p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отдельные вопросы правовых основ государственной политики в сфере оборота НС и ПВ,</a:t>
            </a:r>
          </a:p>
          <a:p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обезболивание в ПМП, порядок назначения лекарственных препаратов, форм рецептурных бланков на лекарственные препараты, порядка оформления указанных бланков, их учета и хранения, форм бланков рецептов, содержащих назначение НС и ПВ, порядка их изготовления, распределения, регистрации, учета и хранения, а также правил оформления бланков рецептов, </a:t>
            </a:r>
          </a:p>
          <a:p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расчет потребности в наркотических и психотропных лекарственных средствах, предназначенных для медицинского применения для оказания ПМП пациентам, нуждающимся в ПМП</a:t>
            </a:r>
          </a:p>
        </p:txBody>
      </p:sp>
      <p:pic>
        <p:nvPicPr>
          <p:cNvPr id="11" name="Рисунок 10" descr="Отзыв клиента (справа налево)">
            <a:extLst>
              <a:ext uri="{FF2B5EF4-FFF2-40B4-BE49-F238E27FC236}">
                <a16:creationId xmlns:a16="http://schemas.microsoft.com/office/drawing/2014/main" id="{02C0CB01-459B-6E6E-168A-07AE9B70B0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05206" y="4160520"/>
            <a:ext cx="2103428" cy="21034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63D5D8-BDF9-7BCB-17D1-111A04E5408B}"/>
              </a:ext>
            </a:extLst>
          </p:cNvPr>
          <p:cNvSpPr txBox="1"/>
          <p:nvPr/>
        </p:nvSpPr>
        <p:spPr>
          <a:xfrm>
            <a:off x="201356" y="4360863"/>
            <a:ext cx="2911317" cy="19030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12-13.10.2023</a:t>
            </a:r>
          </a:p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lnSpc>
                <a:spcPts val="1100"/>
              </a:lnSpc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Обучающие семинары медицинским работникам Запорожской области по лечению хронического болевого синдрома у пациентов, нуждающихся в паллиативной медицинской помощи в соответствии с клиническими рекомендациями «Хронический болевой синдром у взрослых пациентов, нуждающихся в паллиативной медицинской помощи»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C658FE-0227-7E46-F0AF-012CD68AE2E9}"/>
              </a:ext>
            </a:extLst>
          </p:cNvPr>
          <p:cNvSpPr txBox="1"/>
          <p:nvPr/>
        </p:nvSpPr>
        <p:spPr>
          <a:xfrm>
            <a:off x="3707556" y="5337721"/>
            <a:ext cx="3591489" cy="30777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Приняло участие около 100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835142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A4C16A-93CA-F042-0558-1192EA948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510" y="1804126"/>
            <a:ext cx="2765700" cy="349025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24" name="Google Shape;524;p18"/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5" name="Google Shape;52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80000">
            <a:off x="5098105" y="-132153"/>
            <a:ext cx="4440545" cy="7216272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8"/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18"/>
          <p:cNvSpPr/>
          <p:nvPr/>
        </p:nvSpPr>
        <p:spPr>
          <a:xfrm>
            <a:off x="8999168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18"/>
          <p:cNvSpPr txBox="1">
            <a:spLocks noGrp="1"/>
          </p:cNvSpPr>
          <p:nvPr>
            <p:ph type="title"/>
          </p:nvPr>
        </p:nvSpPr>
        <p:spPr>
          <a:xfrm>
            <a:off x="351300" y="867463"/>
            <a:ext cx="8263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6"/>
              <a:buFont typeface="Arial"/>
              <a:buNone/>
            </a:pPr>
            <a:r>
              <a:rPr lang="ru-RU" sz="16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Экспертиза медико-технических заданий на проектирование объектов </a:t>
            </a:r>
            <a:br>
              <a:rPr lang="ru-RU" sz="16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16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и строительство учреждений здравоохранения, имеющих структурные </a:t>
            </a:r>
            <a:endParaRPr sz="1600" b="1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6"/>
              <a:buFont typeface="Arial"/>
              <a:buNone/>
            </a:pPr>
            <a:r>
              <a:rPr lang="ru-RU" sz="16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подразделения, оказывающие паллиативную медицинскую помощь</a:t>
            </a:r>
            <a:endParaRPr sz="1600" b="1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29" name="Google Shape;529;p18"/>
          <p:cNvSpPr txBox="1">
            <a:spLocks noGrp="1"/>
          </p:cNvSpPr>
          <p:nvPr>
            <p:ph type="body" idx="1"/>
          </p:nvPr>
        </p:nvSpPr>
        <p:spPr>
          <a:xfrm>
            <a:off x="140514" y="3167944"/>
            <a:ext cx="2765700" cy="1056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395"/>
              <a:buNone/>
            </a:pPr>
            <a:r>
              <a:rPr lang="ru-RU" sz="1400" b="1" dirty="0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Строительство объекта «Пристройка к главному корпусу ГБУЗ НАО «Ненецкая окружная больница»</a:t>
            </a:r>
            <a:endParaRPr sz="1400" b="1" dirty="0">
              <a:solidFill>
                <a:srgbClr val="345A9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30" name="Google Shape;53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73582" y="2721206"/>
            <a:ext cx="1469749" cy="14155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6" name="Google Shape;536;p18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537" name="Google Shape;537;p18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6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46BFD8-1BF1-FC31-2466-2E17AFB571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787" y="2324334"/>
            <a:ext cx="2839972" cy="366620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>
          <a:extLst>
            <a:ext uri="{FF2B5EF4-FFF2-40B4-BE49-F238E27FC236}">
              <a16:creationId xmlns:a16="http://schemas.microsoft.com/office/drawing/2014/main" id="{9B088327-A0CB-A1F3-650C-37D6E0929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F88B480-0BC2-7EC1-640F-503BF17B8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143" y="1386153"/>
            <a:ext cx="1474931" cy="202859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24" name="Google Shape;524;p18">
            <a:extLst>
              <a:ext uri="{FF2B5EF4-FFF2-40B4-BE49-F238E27FC236}">
                <a16:creationId xmlns:a16="http://schemas.microsoft.com/office/drawing/2014/main" id="{C16A180B-8DE5-ABBE-D3FD-7FD866836BF8}"/>
              </a:ext>
            </a:extLst>
          </p:cNvPr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5" name="Google Shape;525;p18">
            <a:extLst>
              <a:ext uri="{FF2B5EF4-FFF2-40B4-BE49-F238E27FC236}">
                <a16:creationId xmlns:a16="http://schemas.microsoft.com/office/drawing/2014/main" id="{7D6CFA07-46DD-332E-2FF5-62F1D797AF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80000">
            <a:off x="5145562" y="-132153"/>
            <a:ext cx="4440545" cy="7216272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8">
            <a:extLst>
              <a:ext uri="{FF2B5EF4-FFF2-40B4-BE49-F238E27FC236}">
                <a16:creationId xmlns:a16="http://schemas.microsoft.com/office/drawing/2014/main" id="{7E3AC8D6-0AA9-8788-2EDC-B9DC21909166}"/>
              </a:ext>
            </a:extLst>
          </p:cNvPr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18">
            <a:extLst>
              <a:ext uri="{FF2B5EF4-FFF2-40B4-BE49-F238E27FC236}">
                <a16:creationId xmlns:a16="http://schemas.microsoft.com/office/drawing/2014/main" id="{1C403E3E-F70A-887A-4E94-943958DE41A2}"/>
              </a:ext>
            </a:extLst>
          </p:cNvPr>
          <p:cNvSpPr/>
          <p:nvPr/>
        </p:nvSpPr>
        <p:spPr>
          <a:xfrm>
            <a:off x="8999168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6" name="Google Shape;536;p18">
            <a:extLst>
              <a:ext uri="{FF2B5EF4-FFF2-40B4-BE49-F238E27FC236}">
                <a16:creationId xmlns:a16="http://schemas.microsoft.com/office/drawing/2014/main" id="{FC59CFD2-F8E5-D57C-BB8B-0B30F198860B}"/>
              </a:ext>
            </a:extLst>
          </p:cNvPr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537" name="Google Shape;537;p18" descr="Первый Московский государственный медицинский университет имени И ...">
              <a:extLst>
                <a:ext uri="{FF2B5EF4-FFF2-40B4-BE49-F238E27FC236}">
                  <a16:creationId xmlns:a16="http://schemas.microsoft.com/office/drawing/2014/main" id="{C63119EF-7EDD-FAF8-8648-B151F590E80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18">
              <a:extLst>
                <a:ext uri="{FF2B5EF4-FFF2-40B4-BE49-F238E27FC236}">
                  <a16:creationId xmlns:a16="http://schemas.microsoft.com/office/drawing/2014/main" id="{32D0C705-1F64-2B89-7A45-C74BE6D5D8D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2159216-3808-F3FD-C608-340D8C8D2447}"/>
              </a:ext>
            </a:extLst>
          </p:cNvPr>
          <p:cNvSpPr txBox="1"/>
          <p:nvPr/>
        </p:nvSpPr>
        <p:spPr>
          <a:xfrm>
            <a:off x="462023" y="878361"/>
            <a:ext cx="7918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в разработке проектов профессиональных стандартов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9F89C2-92FC-2740-E9CE-787F3337E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3840" y="1516456"/>
            <a:ext cx="1660159" cy="214862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8E9B01-4DB0-1664-E201-6FAE160F2E37}"/>
              </a:ext>
            </a:extLst>
          </p:cNvPr>
          <p:cNvSpPr txBox="1"/>
          <p:nvPr/>
        </p:nvSpPr>
        <p:spPr>
          <a:xfrm>
            <a:off x="621036" y="2019608"/>
            <a:ext cx="2766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«Медицинская сестра/медицинский брат»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1290F3C-9C15-ED61-DF42-1D6930B7A9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8788" y="3014287"/>
            <a:ext cx="1557719" cy="203437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1E075D-3A2E-0924-7555-DE90B7794F23}"/>
              </a:ext>
            </a:extLst>
          </p:cNvPr>
          <p:cNvSpPr txBox="1"/>
          <p:nvPr/>
        </p:nvSpPr>
        <p:spPr>
          <a:xfrm>
            <a:off x="616747" y="3877583"/>
            <a:ext cx="34291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</a:rPr>
              <a:t>«Младший медицинский персонал»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43D2FB-8FA0-10C2-20B9-E40C4034B4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5934" y="3127103"/>
            <a:ext cx="1660131" cy="218508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23BE62-9FF0-1D51-354B-362EE2472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7068" y="4210162"/>
            <a:ext cx="1614488" cy="236696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B19F64-DBF6-BEC4-11C5-2B0BA98C01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8650" y="4746796"/>
            <a:ext cx="1679038" cy="202859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E3A7A1F-D618-A314-4584-DAB463D8914B}"/>
              </a:ext>
            </a:extLst>
          </p:cNvPr>
          <p:cNvSpPr txBox="1"/>
          <p:nvPr/>
        </p:nvSpPr>
        <p:spPr>
          <a:xfrm>
            <a:off x="696398" y="5172718"/>
            <a:ext cx="38392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«Врач общей практики» </a:t>
            </a:r>
          </a:p>
          <a:p>
            <a:endParaRPr lang="ru-RU" sz="1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«Фельдшер»</a:t>
            </a:r>
          </a:p>
        </p:txBody>
      </p:sp>
      <p:grpSp>
        <p:nvGrpSpPr>
          <p:cNvPr id="22" name="Group 25">
            <a:extLst>
              <a:ext uri="{FF2B5EF4-FFF2-40B4-BE49-F238E27FC236}">
                <a16:creationId xmlns:a16="http://schemas.microsoft.com/office/drawing/2014/main" id="{16EF6A4E-32E9-E9F8-2DD8-6889188CB72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51583" y="2571056"/>
            <a:ext cx="2438936" cy="1559297"/>
            <a:chOff x="1791" y="850"/>
            <a:chExt cx="4098" cy="2620"/>
          </a:xfrm>
          <a:solidFill>
            <a:schemeClr val="bg1"/>
          </a:solidFill>
        </p:grpSpPr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id="{22113B2F-ABC4-55BB-459C-FC43D180C9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6" y="850"/>
              <a:ext cx="1788" cy="2620"/>
            </a:xfrm>
            <a:custGeom>
              <a:avLst/>
              <a:gdLst>
                <a:gd name="T0" fmla="*/ 1214 w 1788"/>
                <a:gd name="T1" fmla="*/ 1278 h 2620"/>
                <a:gd name="T2" fmla="*/ 1308 w 1788"/>
                <a:gd name="T3" fmla="*/ 1062 h 2620"/>
                <a:gd name="T4" fmla="*/ 1400 w 1788"/>
                <a:gd name="T5" fmla="*/ 824 h 2620"/>
                <a:gd name="T6" fmla="*/ 1456 w 1788"/>
                <a:gd name="T7" fmla="*/ 570 h 2620"/>
                <a:gd name="T8" fmla="*/ 1456 w 1788"/>
                <a:gd name="T9" fmla="*/ 406 h 2620"/>
                <a:gd name="T10" fmla="*/ 1318 w 1788"/>
                <a:gd name="T11" fmla="*/ 148 h 2620"/>
                <a:gd name="T12" fmla="*/ 1060 w 1788"/>
                <a:gd name="T13" fmla="*/ 10 h 2620"/>
                <a:gd name="T14" fmla="*/ 752 w 1788"/>
                <a:gd name="T15" fmla="*/ 6 h 2620"/>
                <a:gd name="T16" fmla="*/ 506 w 1788"/>
                <a:gd name="T17" fmla="*/ 116 h 2620"/>
                <a:gd name="T18" fmla="*/ 338 w 1788"/>
                <a:gd name="T19" fmla="*/ 382 h 2620"/>
                <a:gd name="T20" fmla="*/ 324 w 1788"/>
                <a:gd name="T21" fmla="*/ 656 h 2620"/>
                <a:gd name="T22" fmla="*/ 386 w 1788"/>
                <a:gd name="T23" fmla="*/ 764 h 2620"/>
                <a:gd name="T24" fmla="*/ 438 w 1788"/>
                <a:gd name="T25" fmla="*/ 990 h 2620"/>
                <a:gd name="T26" fmla="*/ 578 w 1788"/>
                <a:gd name="T27" fmla="*/ 1258 h 2620"/>
                <a:gd name="T28" fmla="*/ 536 w 1788"/>
                <a:gd name="T29" fmla="*/ 1322 h 2620"/>
                <a:gd name="T30" fmla="*/ 64 w 1788"/>
                <a:gd name="T31" fmla="*/ 1574 h 2620"/>
                <a:gd name="T32" fmla="*/ 0 w 1788"/>
                <a:gd name="T33" fmla="*/ 1766 h 2620"/>
                <a:gd name="T34" fmla="*/ 48 w 1788"/>
                <a:gd name="T35" fmla="*/ 2620 h 2620"/>
                <a:gd name="T36" fmla="*/ 120 w 1788"/>
                <a:gd name="T37" fmla="*/ 2572 h 2620"/>
                <a:gd name="T38" fmla="*/ 306 w 1788"/>
                <a:gd name="T39" fmla="*/ 1936 h 2620"/>
                <a:gd name="T40" fmla="*/ 326 w 1788"/>
                <a:gd name="T41" fmla="*/ 2584 h 2620"/>
                <a:gd name="T42" fmla="*/ 404 w 1788"/>
                <a:gd name="T43" fmla="*/ 2616 h 2620"/>
                <a:gd name="T44" fmla="*/ 440 w 1788"/>
                <a:gd name="T45" fmla="*/ 1974 h 2620"/>
                <a:gd name="T46" fmla="*/ 176 w 1788"/>
                <a:gd name="T47" fmla="*/ 1628 h 2620"/>
                <a:gd name="T48" fmla="*/ 836 w 1788"/>
                <a:gd name="T49" fmla="*/ 2572 h 2620"/>
                <a:gd name="T50" fmla="*/ 906 w 1788"/>
                <a:gd name="T51" fmla="*/ 2620 h 2620"/>
                <a:gd name="T52" fmla="*/ 1208 w 1788"/>
                <a:gd name="T53" fmla="*/ 1434 h 2620"/>
                <a:gd name="T54" fmla="*/ 1404 w 1788"/>
                <a:gd name="T55" fmla="*/ 1840 h 2620"/>
                <a:gd name="T56" fmla="*/ 1348 w 1788"/>
                <a:gd name="T57" fmla="*/ 2560 h 2620"/>
                <a:gd name="T58" fmla="*/ 1408 w 1788"/>
                <a:gd name="T59" fmla="*/ 2620 h 2620"/>
                <a:gd name="T60" fmla="*/ 1468 w 1788"/>
                <a:gd name="T61" fmla="*/ 1998 h 2620"/>
                <a:gd name="T62" fmla="*/ 1506 w 1788"/>
                <a:gd name="T63" fmla="*/ 1906 h 2620"/>
                <a:gd name="T64" fmla="*/ 1686 w 1788"/>
                <a:gd name="T65" fmla="*/ 2602 h 2620"/>
                <a:gd name="T66" fmla="*/ 1770 w 1788"/>
                <a:gd name="T67" fmla="*/ 2602 h 2620"/>
                <a:gd name="T68" fmla="*/ 1780 w 1788"/>
                <a:gd name="T69" fmla="*/ 1696 h 2620"/>
                <a:gd name="T70" fmla="*/ 1678 w 1788"/>
                <a:gd name="T71" fmla="*/ 1526 h 2620"/>
                <a:gd name="T72" fmla="*/ 682 w 1788"/>
                <a:gd name="T73" fmla="*/ 1332 h 2620"/>
                <a:gd name="T74" fmla="*/ 792 w 1788"/>
                <a:gd name="T75" fmla="*/ 1264 h 2620"/>
                <a:gd name="T76" fmla="*/ 996 w 1788"/>
                <a:gd name="T77" fmla="*/ 1264 h 2620"/>
                <a:gd name="T78" fmla="*/ 1106 w 1788"/>
                <a:gd name="T79" fmla="*/ 1332 h 2620"/>
                <a:gd name="T80" fmla="*/ 708 w 1788"/>
                <a:gd name="T81" fmla="*/ 1106 h 2620"/>
                <a:gd name="T82" fmla="*/ 514 w 1788"/>
                <a:gd name="T83" fmla="*/ 844 h 2620"/>
                <a:gd name="T84" fmla="*/ 614 w 1788"/>
                <a:gd name="T85" fmla="*/ 668 h 2620"/>
                <a:gd name="T86" fmla="*/ 618 w 1788"/>
                <a:gd name="T87" fmla="*/ 582 h 2620"/>
                <a:gd name="T88" fmla="*/ 532 w 1788"/>
                <a:gd name="T89" fmla="*/ 578 h 2620"/>
                <a:gd name="T90" fmla="*/ 440 w 1788"/>
                <a:gd name="T91" fmla="*/ 508 h 2620"/>
                <a:gd name="T92" fmla="*/ 556 w 1788"/>
                <a:gd name="T93" fmla="*/ 234 h 2620"/>
                <a:gd name="T94" fmla="*/ 958 w 1788"/>
                <a:gd name="T95" fmla="*/ 120 h 2620"/>
                <a:gd name="T96" fmla="*/ 1234 w 1788"/>
                <a:gd name="T97" fmla="*/ 234 h 2620"/>
                <a:gd name="T98" fmla="*/ 1348 w 1788"/>
                <a:gd name="T99" fmla="*/ 522 h 2620"/>
                <a:gd name="T100" fmla="*/ 1058 w 1788"/>
                <a:gd name="T101" fmla="*/ 540 h 2620"/>
                <a:gd name="T102" fmla="*/ 772 w 1788"/>
                <a:gd name="T103" fmla="*/ 428 h 2620"/>
                <a:gd name="T104" fmla="*/ 668 w 1788"/>
                <a:gd name="T105" fmla="*/ 394 h 2620"/>
                <a:gd name="T106" fmla="*/ 652 w 1788"/>
                <a:gd name="T107" fmla="*/ 478 h 2620"/>
                <a:gd name="T108" fmla="*/ 936 w 1788"/>
                <a:gd name="T109" fmla="*/ 640 h 2620"/>
                <a:gd name="T110" fmla="*/ 1282 w 1788"/>
                <a:gd name="T111" fmla="*/ 764 h 2620"/>
                <a:gd name="T112" fmla="*/ 1168 w 1788"/>
                <a:gd name="T113" fmla="*/ 1040 h 2620"/>
                <a:gd name="T114" fmla="*/ 894 w 1788"/>
                <a:gd name="T115" fmla="*/ 1154 h 2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88" h="2620" extrusionOk="0">
                  <a:moveTo>
                    <a:pt x="1600" y="1476"/>
                  </a:moveTo>
                  <a:lnTo>
                    <a:pt x="1252" y="1322"/>
                  </a:lnTo>
                  <a:lnTo>
                    <a:pt x="1252" y="1322"/>
                  </a:lnTo>
                  <a:lnTo>
                    <a:pt x="1242" y="1316"/>
                  </a:lnTo>
                  <a:lnTo>
                    <a:pt x="1234" y="1310"/>
                  </a:lnTo>
                  <a:lnTo>
                    <a:pt x="1228" y="1304"/>
                  </a:lnTo>
                  <a:lnTo>
                    <a:pt x="1222" y="1296"/>
                  </a:lnTo>
                  <a:lnTo>
                    <a:pt x="1216" y="1288"/>
                  </a:lnTo>
                  <a:lnTo>
                    <a:pt x="1214" y="1278"/>
                  </a:lnTo>
                  <a:lnTo>
                    <a:pt x="1212" y="1268"/>
                  </a:lnTo>
                  <a:lnTo>
                    <a:pt x="1210" y="1258"/>
                  </a:lnTo>
                  <a:lnTo>
                    <a:pt x="1210" y="1162"/>
                  </a:lnTo>
                  <a:lnTo>
                    <a:pt x="1210" y="1162"/>
                  </a:lnTo>
                  <a:lnTo>
                    <a:pt x="1232" y="1144"/>
                  </a:lnTo>
                  <a:lnTo>
                    <a:pt x="1252" y="1126"/>
                  </a:lnTo>
                  <a:lnTo>
                    <a:pt x="1272" y="1106"/>
                  </a:lnTo>
                  <a:lnTo>
                    <a:pt x="1290" y="1084"/>
                  </a:lnTo>
                  <a:lnTo>
                    <a:pt x="1308" y="1062"/>
                  </a:lnTo>
                  <a:lnTo>
                    <a:pt x="1322" y="1038"/>
                  </a:lnTo>
                  <a:lnTo>
                    <a:pt x="1338" y="1014"/>
                  </a:lnTo>
                  <a:lnTo>
                    <a:pt x="1350" y="990"/>
                  </a:lnTo>
                  <a:lnTo>
                    <a:pt x="1362" y="964"/>
                  </a:lnTo>
                  <a:lnTo>
                    <a:pt x="1372" y="938"/>
                  </a:lnTo>
                  <a:lnTo>
                    <a:pt x="1382" y="910"/>
                  </a:lnTo>
                  <a:lnTo>
                    <a:pt x="1390" y="882"/>
                  </a:lnTo>
                  <a:lnTo>
                    <a:pt x="1396" y="854"/>
                  </a:lnTo>
                  <a:lnTo>
                    <a:pt x="1400" y="824"/>
                  </a:lnTo>
                  <a:lnTo>
                    <a:pt x="1402" y="794"/>
                  </a:lnTo>
                  <a:lnTo>
                    <a:pt x="1402" y="764"/>
                  </a:lnTo>
                  <a:lnTo>
                    <a:pt x="1402" y="630"/>
                  </a:lnTo>
                  <a:lnTo>
                    <a:pt x="1402" y="630"/>
                  </a:lnTo>
                  <a:lnTo>
                    <a:pt x="1416" y="622"/>
                  </a:lnTo>
                  <a:lnTo>
                    <a:pt x="1430" y="610"/>
                  </a:lnTo>
                  <a:lnTo>
                    <a:pt x="1440" y="598"/>
                  </a:lnTo>
                  <a:lnTo>
                    <a:pt x="1450" y="586"/>
                  </a:lnTo>
                  <a:lnTo>
                    <a:pt x="1456" y="570"/>
                  </a:lnTo>
                  <a:lnTo>
                    <a:pt x="1462" y="554"/>
                  </a:lnTo>
                  <a:lnTo>
                    <a:pt x="1466" y="538"/>
                  </a:lnTo>
                  <a:lnTo>
                    <a:pt x="1468" y="522"/>
                  </a:lnTo>
                  <a:lnTo>
                    <a:pt x="1468" y="508"/>
                  </a:lnTo>
                  <a:lnTo>
                    <a:pt x="1468" y="508"/>
                  </a:lnTo>
                  <a:lnTo>
                    <a:pt x="1466" y="482"/>
                  </a:lnTo>
                  <a:lnTo>
                    <a:pt x="1464" y="456"/>
                  </a:lnTo>
                  <a:lnTo>
                    <a:pt x="1462" y="430"/>
                  </a:lnTo>
                  <a:lnTo>
                    <a:pt x="1456" y="406"/>
                  </a:lnTo>
                  <a:lnTo>
                    <a:pt x="1450" y="382"/>
                  </a:lnTo>
                  <a:lnTo>
                    <a:pt x="1444" y="358"/>
                  </a:lnTo>
                  <a:lnTo>
                    <a:pt x="1436" y="334"/>
                  </a:lnTo>
                  <a:lnTo>
                    <a:pt x="1426" y="310"/>
                  </a:lnTo>
                  <a:lnTo>
                    <a:pt x="1416" y="288"/>
                  </a:lnTo>
                  <a:lnTo>
                    <a:pt x="1406" y="266"/>
                  </a:lnTo>
                  <a:lnTo>
                    <a:pt x="1380" y="224"/>
                  </a:lnTo>
                  <a:lnTo>
                    <a:pt x="1350" y="184"/>
                  </a:lnTo>
                  <a:lnTo>
                    <a:pt x="1318" y="148"/>
                  </a:lnTo>
                  <a:lnTo>
                    <a:pt x="1282" y="116"/>
                  </a:lnTo>
                  <a:lnTo>
                    <a:pt x="1242" y="86"/>
                  </a:lnTo>
                  <a:lnTo>
                    <a:pt x="1200" y="60"/>
                  </a:lnTo>
                  <a:lnTo>
                    <a:pt x="1178" y="50"/>
                  </a:lnTo>
                  <a:lnTo>
                    <a:pt x="1156" y="40"/>
                  </a:lnTo>
                  <a:lnTo>
                    <a:pt x="1132" y="30"/>
                  </a:lnTo>
                  <a:lnTo>
                    <a:pt x="1110" y="22"/>
                  </a:lnTo>
                  <a:lnTo>
                    <a:pt x="1086" y="16"/>
                  </a:lnTo>
                  <a:lnTo>
                    <a:pt x="1060" y="10"/>
                  </a:lnTo>
                  <a:lnTo>
                    <a:pt x="1036" y="6"/>
                  </a:lnTo>
                  <a:lnTo>
                    <a:pt x="1010" y="2"/>
                  </a:lnTo>
                  <a:lnTo>
                    <a:pt x="984" y="0"/>
                  </a:lnTo>
                  <a:lnTo>
                    <a:pt x="958" y="0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04" y="0"/>
                  </a:lnTo>
                  <a:lnTo>
                    <a:pt x="778" y="2"/>
                  </a:lnTo>
                  <a:lnTo>
                    <a:pt x="752" y="6"/>
                  </a:lnTo>
                  <a:lnTo>
                    <a:pt x="728" y="10"/>
                  </a:lnTo>
                  <a:lnTo>
                    <a:pt x="702" y="16"/>
                  </a:lnTo>
                  <a:lnTo>
                    <a:pt x="678" y="22"/>
                  </a:lnTo>
                  <a:lnTo>
                    <a:pt x="656" y="30"/>
                  </a:lnTo>
                  <a:lnTo>
                    <a:pt x="632" y="40"/>
                  </a:lnTo>
                  <a:lnTo>
                    <a:pt x="610" y="50"/>
                  </a:lnTo>
                  <a:lnTo>
                    <a:pt x="588" y="60"/>
                  </a:lnTo>
                  <a:lnTo>
                    <a:pt x="546" y="86"/>
                  </a:lnTo>
                  <a:lnTo>
                    <a:pt x="506" y="116"/>
                  </a:lnTo>
                  <a:lnTo>
                    <a:pt x="470" y="148"/>
                  </a:lnTo>
                  <a:lnTo>
                    <a:pt x="438" y="184"/>
                  </a:lnTo>
                  <a:lnTo>
                    <a:pt x="408" y="224"/>
                  </a:lnTo>
                  <a:lnTo>
                    <a:pt x="382" y="266"/>
                  </a:lnTo>
                  <a:lnTo>
                    <a:pt x="372" y="288"/>
                  </a:lnTo>
                  <a:lnTo>
                    <a:pt x="362" y="310"/>
                  </a:lnTo>
                  <a:lnTo>
                    <a:pt x="352" y="334"/>
                  </a:lnTo>
                  <a:lnTo>
                    <a:pt x="344" y="358"/>
                  </a:lnTo>
                  <a:lnTo>
                    <a:pt x="338" y="382"/>
                  </a:lnTo>
                  <a:lnTo>
                    <a:pt x="332" y="406"/>
                  </a:lnTo>
                  <a:lnTo>
                    <a:pt x="326" y="430"/>
                  </a:lnTo>
                  <a:lnTo>
                    <a:pt x="324" y="456"/>
                  </a:lnTo>
                  <a:lnTo>
                    <a:pt x="322" y="482"/>
                  </a:lnTo>
                  <a:lnTo>
                    <a:pt x="320" y="508"/>
                  </a:lnTo>
                  <a:lnTo>
                    <a:pt x="320" y="628"/>
                  </a:lnTo>
                  <a:lnTo>
                    <a:pt x="320" y="628"/>
                  </a:lnTo>
                  <a:lnTo>
                    <a:pt x="322" y="642"/>
                  </a:lnTo>
                  <a:lnTo>
                    <a:pt x="324" y="656"/>
                  </a:lnTo>
                  <a:lnTo>
                    <a:pt x="328" y="670"/>
                  </a:lnTo>
                  <a:lnTo>
                    <a:pt x="334" y="684"/>
                  </a:lnTo>
                  <a:lnTo>
                    <a:pt x="340" y="696"/>
                  </a:lnTo>
                  <a:lnTo>
                    <a:pt x="348" y="708"/>
                  </a:lnTo>
                  <a:lnTo>
                    <a:pt x="358" y="718"/>
                  </a:lnTo>
                  <a:lnTo>
                    <a:pt x="368" y="728"/>
                  </a:lnTo>
                  <a:lnTo>
                    <a:pt x="368" y="728"/>
                  </a:lnTo>
                  <a:lnTo>
                    <a:pt x="386" y="738"/>
                  </a:lnTo>
                  <a:lnTo>
                    <a:pt x="386" y="764"/>
                  </a:lnTo>
                  <a:lnTo>
                    <a:pt x="386" y="764"/>
                  </a:lnTo>
                  <a:lnTo>
                    <a:pt x="386" y="794"/>
                  </a:lnTo>
                  <a:lnTo>
                    <a:pt x="388" y="824"/>
                  </a:lnTo>
                  <a:lnTo>
                    <a:pt x="392" y="854"/>
                  </a:lnTo>
                  <a:lnTo>
                    <a:pt x="398" y="882"/>
                  </a:lnTo>
                  <a:lnTo>
                    <a:pt x="406" y="910"/>
                  </a:lnTo>
                  <a:lnTo>
                    <a:pt x="416" y="938"/>
                  </a:lnTo>
                  <a:lnTo>
                    <a:pt x="426" y="964"/>
                  </a:lnTo>
                  <a:lnTo>
                    <a:pt x="438" y="990"/>
                  </a:lnTo>
                  <a:lnTo>
                    <a:pt x="450" y="1014"/>
                  </a:lnTo>
                  <a:lnTo>
                    <a:pt x="466" y="1038"/>
                  </a:lnTo>
                  <a:lnTo>
                    <a:pt x="480" y="1062"/>
                  </a:lnTo>
                  <a:lnTo>
                    <a:pt x="498" y="1084"/>
                  </a:lnTo>
                  <a:lnTo>
                    <a:pt x="516" y="1106"/>
                  </a:lnTo>
                  <a:lnTo>
                    <a:pt x="536" y="1126"/>
                  </a:lnTo>
                  <a:lnTo>
                    <a:pt x="556" y="1144"/>
                  </a:lnTo>
                  <a:lnTo>
                    <a:pt x="578" y="1162"/>
                  </a:lnTo>
                  <a:lnTo>
                    <a:pt x="578" y="1258"/>
                  </a:lnTo>
                  <a:lnTo>
                    <a:pt x="578" y="1258"/>
                  </a:lnTo>
                  <a:lnTo>
                    <a:pt x="576" y="1268"/>
                  </a:lnTo>
                  <a:lnTo>
                    <a:pt x="574" y="1278"/>
                  </a:lnTo>
                  <a:lnTo>
                    <a:pt x="572" y="1288"/>
                  </a:lnTo>
                  <a:lnTo>
                    <a:pt x="566" y="1296"/>
                  </a:lnTo>
                  <a:lnTo>
                    <a:pt x="560" y="1304"/>
                  </a:lnTo>
                  <a:lnTo>
                    <a:pt x="554" y="1310"/>
                  </a:lnTo>
                  <a:lnTo>
                    <a:pt x="546" y="1316"/>
                  </a:lnTo>
                  <a:lnTo>
                    <a:pt x="536" y="1322"/>
                  </a:lnTo>
                  <a:lnTo>
                    <a:pt x="188" y="1476"/>
                  </a:lnTo>
                  <a:lnTo>
                    <a:pt x="188" y="1476"/>
                  </a:lnTo>
                  <a:lnTo>
                    <a:pt x="168" y="1486"/>
                  </a:lnTo>
                  <a:lnTo>
                    <a:pt x="148" y="1498"/>
                  </a:lnTo>
                  <a:lnTo>
                    <a:pt x="128" y="1510"/>
                  </a:lnTo>
                  <a:lnTo>
                    <a:pt x="110" y="1526"/>
                  </a:lnTo>
                  <a:lnTo>
                    <a:pt x="94" y="1540"/>
                  </a:lnTo>
                  <a:lnTo>
                    <a:pt x="78" y="1556"/>
                  </a:lnTo>
                  <a:lnTo>
                    <a:pt x="64" y="1574"/>
                  </a:lnTo>
                  <a:lnTo>
                    <a:pt x="52" y="1592"/>
                  </a:lnTo>
                  <a:lnTo>
                    <a:pt x="40" y="1612"/>
                  </a:lnTo>
                  <a:lnTo>
                    <a:pt x="30" y="1632"/>
                  </a:lnTo>
                  <a:lnTo>
                    <a:pt x="20" y="1654"/>
                  </a:lnTo>
                  <a:lnTo>
                    <a:pt x="14" y="1674"/>
                  </a:lnTo>
                  <a:lnTo>
                    <a:pt x="8" y="1696"/>
                  </a:lnTo>
                  <a:lnTo>
                    <a:pt x="4" y="1720"/>
                  </a:lnTo>
                  <a:lnTo>
                    <a:pt x="2" y="1742"/>
                  </a:lnTo>
                  <a:lnTo>
                    <a:pt x="0" y="1766"/>
                  </a:lnTo>
                  <a:lnTo>
                    <a:pt x="0" y="2560"/>
                  </a:lnTo>
                  <a:lnTo>
                    <a:pt x="0" y="2560"/>
                  </a:lnTo>
                  <a:lnTo>
                    <a:pt x="2" y="2572"/>
                  </a:lnTo>
                  <a:lnTo>
                    <a:pt x="6" y="2584"/>
                  </a:lnTo>
                  <a:lnTo>
                    <a:pt x="10" y="2594"/>
                  </a:lnTo>
                  <a:lnTo>
                    <a:pt x="18" y="2602"/>
                  </a:lnTo>
                  <a:lnTo>
                    <a:pt x="26" y="2610"/>
                  </a:lnTo>
                  <a:lnTo>
                    <a:pt x="36" y="2616"/>
                  </a:lnTo>
                  <a:lnTo>
                    <a:pt x="48" y="2620"/>
                  </a:lnTo>
                  <a:lnTo>
                    <a:pt x="60" y="2620"/>
                  </a:lnTo>
                  <a:lnTo>
                    <a:pt x="60" y="2620"/>
                  </a:lnTo>
                  <a:lnTo>
                    <a:pt x="72" y="2620"/>
                  </a:lnTo>
                  <a:lnTo>
                    <a:pt x="84" y="2616"/>
                  </a:lnTo>
                  <a:lnTo>
                    <a:pt x="94" y="2610"/>
                  </a:lnTo>
                  <a:lnTo>
                    <a:pt x="102" y="2602"/>
                  </a:lnTo>
                  <a:lnTo>
                    <a:pt x="110" y="2594"/>
                  </a:lnTo>
                  <a:lnTo>
                    <a:pt x="116" y="2584"/>
                  </a:lnTo>
                  <a:lnTo>
                    <a:pt x="120" y="2572"/>
                  </a:lnTo>
                  <a:lnTo>
                    <a:pt x="120" y="2560"/>
                  </a:lnTo>
                  <a:lnTo>
                    <a:pt x="120" y="1766"/>
                  </a:lnTo>
                  <a:lnTo>
                    <a:pt x="120" y="1766"/>
                  </a:lnTo>
                  <a:lnTo>
                    <a:pt x="122" y="1744"/>
                  </a:lnTo>
                  <a:lnTo>
                    <a:pt x="282" y="1906"/>
                  </a:lnTo>
                  <a:lnTo>
                    <a:pt x="282" y="1906"/>
                  </a:lnTo>
                  <a:lnTo>
                    <a:pt x="292" y="1916"/>
                  </a:lnTo>
                  <a:lnTo>
                    <a:pt x="298" y="1926"/>
                  </a:lnTo>
                  <a:lnTo>
                    <a:pt x="306" y="1936"/>
                  </a:lnTo>
                  <a:lnTo>
                    <a:pt x="310" y="1948"/>
                  </a:lnTo>
                  <a:lnTo>
                    <a:pt x="316" y="1960"/>
                  </a:lnTo>
                  <a:lnTo>
                    <a:pt x="318" y="1972"/>
                  </a:lnTo>
                  <a:lnTo>
                    <a:pt x="320" y="1986"/>
                  </a:lnTo>
                  <a:lnTo>
                    <a:pt x="320" y="1998"/>
                  </a:lnTo>
                  <a:lnTo>
                    <a:pt x="320" y="2560"/>
                  </a:lnTo>
                  <a:lnTo>
                    <a:pt x="320" y="2560"/>
                  </a:lnTo>
                  <a:lnTo>
                    <a:pt x="322" y="2572"/>
                  </a:lnTo>
                  <a:lnTo>
                    <a:pt x="326" y="2584"/>
                  </a:lnTo>
                  <a:lnTo>
                    <a:pt x="332" y="2594"/>
                  </a:lnTo>
                  <a:lnTo>
                    <a:pt x="338" y="2602"/>
                  </a:lnTo>
                  <a:lnTo>
                    <a:pt x="348" y="2610"/>
                  </a:lnTo>
                  <a:lnTo>
                    <a:pt x="358" y="2616"/>
                  </a:lnTo>
                  <a:lnTo>
                    <a:pt x="368" y="2620"/>
                  </a:lnTo>
                  <a:lnTo>
                    <a:pt x="380" y="2620"/>
                  </a:lnTo>
                  <a:lnTo>
                    <a:pt x="380" y="2620"/>
                  </a:lnTo>
                  <a:lnTo>
                    <a:pt x="394" y="2620"/>
                  </a:lnTo>
                  <a:lnTo>
                    <a:pt x="404" y="2616"/>
                  </a:lnTo>
                  <a:lnTo>
                    <a:pt x="414" y="2610"/>
                  </a:lnTo>
                  <a:lnTo>
                    <a:pt x="424" y="2602"/>
                  </a:lnTo>
                  <a:lnTo>
                    <a:pt x="430" y="2594"/>
                  </a:lnTo>
                  <a:lnTo>
                    <a:pt x="436" y="2584"/>
                  </a:lnTo>
                  <a:lnTo>
                    <a:pt x="440" y="2572"/>
                  </a:lnTo>
                  <a:lnTo>
                    <a:pt x="440" y="2560"/>
                  </a:lnTo>
                  <a:lnTo>
                    <a:pt x="440" y="1998"/>
                  </a:lnTo>
                  <a:lnTo>
                    <a:pt x="440" y="1998"/>
                  </a:lnTo>
                  <a:lnTo>
                    <a:pt x="440" y="1974"/>
                  </a:lnTo>
                  <a:lnTo>
                    <a:pt x="436" y="1950"/>
                  </a:lnTo>
                  <a:lnTo>
                    <a:pt x="430" y="1926"/>
                  </a:lnTo>
                  <a:lnTo>
                    <a:pt x="422" y="1902"/>
                  </a:lnTo>
                  <a:lnTo>
                    <a:pt x="412" y="1880"/>
                  </a:lnTo>
                  <a:lnTo>
                    <a:pt x="398" y="1858"/>
                  </a:lnTo>
                  <a:lnTo>
                    <a:pt x="384" y="1840"/>
                  </a:lnTo>
                  <a:lnTo>
                    <a:pt x="368" y="1820"/>
                  </a:lnTo>
                  <a:lnTo>
                    <a:pt x="176" y="1628"/>
                  </a:lnTo>
                  <a:lnTo>
                    <a:pt x="176" y="1628"/>
                  </a:lnTo>
                  <a:lnTo>
                    <a:pt x="190" y="1616"/>
                  </a:lnTo>
                  <a:lnTo>
                    <a:pt x="204" y="1604"/>
                  </a:lnTo>
                  <a:lnTo>
                    <a:pt x="220" y="1594"/>
                  </a:lnTo>
                  <a:lnTo>
                    <a:pt x="238" y="1586"/>
                  </a:lnTo>
                  <a:lnTo>
                    <a:pt x="580" y="1434"/>
                  </a:lnTo>
                  <a:lnTo>
                    <a:pt x="834" y="1688"/>
                  </a:lnTo>
                  <a:lnTo>
                    <a:pt x="834" y="2560"/>
                  </a:lnTo>
                  <a:lnTo>
                    <a:pt x="834" y="2560"/>
                  </a:lnTo>
                  <a:lnTo>
                    <a:pt x="836" y="2572"/>
                  </a:lnTo>
                  <a:lnTo>
                    <a:pt x="838" y="2584"/>
                  </a:lnTo>
                  <a:lnTo>
                    <a:pt x="844" y="2594"/>
                  </a:lnTo>
                  <a:lnTo>
                    <a:pt x="852" y="2602"/>
                  </a:lnTo>
                  <a:lnTo>
                    <a:pt x="860" y="2610"/>
                  </a:lnTo>
                  <a:lnTo>
                    <a:pt x="870" y="2616"/>
                  </a:lnTo>
                  <a:lnTo>
                    <a:pt x="882" y="2620"/>
                  </a:lnTo>
                  <a:lnTo>
                    <a:pt x="894" y="2620"/>
                  </a:lnTo>
                  <a:lnTo>
                    <a:pt x="894" y="2620"/>
                  </a:lnTo>
                  <a:lnTo>
                    <a:pt x="906" y="2620"/>
                  </a:lnTo>
                  <a:lnTo>
                    <a:pt x="918" y="2616"/>
                  </a:lnTo>
                  <a:lnTo>
                    <a:pt x="928" y="2610"/>
                  </a:lnTo>
                  <a:lnTo>
                    <a:pt x="936" y="2602"/>
                  </a:lnTo>
                  <a:lnTo>
                    <a:pt x="944" y="2594"/>
                  </a:lnTo>
                  <a:lnTo>
                    <a:pt x="950" y="2584"/>
                  </a:lnTo>
                  <a:lnTo>
                    <a:pt x="952" y="2572"/>
                  </a:lnTo>
                  <a:lnTo>
                    <a:pt x="954" y="2560"/>
                  </a:lnTo>
                  <a:lnTo>
                    <a:pt x="954" y="1688"/>
                  </a:lnTo>
                  <a:lnTo>
                    <a:pt x="1208" y="1434"/>
                  </a:lnTo>
                  <a:lnTo>
                    <a:pt x="1550" y="1586"/>
                  </a:lnTo>
                  <a:lnTo>
                    <a:pt x="1550" y="1586"/>
                  </a:lnTo>
                  <a:lnTo>
                    <a:pt x="1568" y="1594"/>
                  </a:lnTo>
                  <a:lnTo>
                    <a:pt x="1584" y="1604"/>
                  </a:lnTo>
                  <a:lnTo>
                    <a:pt x="1598" y="1616"/>
                  </a:lnTo>
                  <a:lnTo>
                    <a:pt x="1612" y="1628"/>
                  </a:lnTo>
                  <a:lnTo>
                    <a:pt x="1420" y="1820"/>
                  </a:lnTo>
                  <a:lnTo>
                    <a:pt x="1420" y="1820"/>
                  </a:lnTo>
                  <a:lnTo>
                    <a:pt x="1404" y="1840"/>
                  </a:lnTo>
                  <a:lnTo>
                    <a:pt x="1390" y="1858"/>
                  </a:lnTo>
                  <a:lnTo>
                    <a:pt x="1376" y="1880"/>
                  </a:lnTo>
                  <a:lnTo>
                    <a:pt x="1366" y="1902"/>
                  </a:lnTo>
                  <a:lnTo>
                    <a:pt x="1358" y="1926"/>
                  </a:lnTo>
                  <a:lnTo>
                    <a:pt x="1352" y="1950"/>
                  </a:lnTo>
                  <a:lnTo>
                    <a:pt x="1348" y="1974"/>
                  </a:lnTo>
                  <a:lnTo>
                    <a:pt x="1348" y="1998"/>
                  </a:lnTo>
                  <a:lnTo>
                    <a:pt x="1348" y="2560"/>
                  </a:lnTo>
                  <a:lnTo>
                    <a:pt x="1348" y="2560"/>
                  </a:lnTo>
                  <a:lnTo>
                    <a:pt x="1348" y="2572"/>
                  </a:lnTo>
                  <a:lnTo>
                    <a:pt x="1352" y="2584"/>
                  </a:lnTo>
                  <a:lnTo>
                    <a:pt x="1358" y="2594"/>
                  </a:lnTo>
                  <a:lnTo>
                    <a:pt x="1364" y="2602"/>
                  </a:lnTo>
                  <a:lnTo>
                    <a:pt x="1374" y="2610"/>
                  </a:lnTo>
                  <a:lnTo>
                    <a:pt x="1384" y="2616"/>
                  </a:lnTo>
                  <a:lnTo>
                    <a:pt x="1394" y="2620"/>
                  </a:lnTo>
                  <a:lnTo>
                    <a:pt x="1408" y="2620"/>
                  </a:lnTo>
                  <a:lnTo>
                    <a:pt x="1408" y="2620"/>
                  </a:lnTo>
                  <a:lnTo>
                    <a:pt x="1420" y="2620"/>
                  </a:lnTo>
                  <a:lnTo>
                    <a:pt x="1430" y="2616"/>
                  </a:lnTo>
                  <a:lnTo>
                    <a:pt x="1440" y="2610"/>
                  </a:lnTo>
                  <a:lnTo>
                    <a:pt x="1450" y="2602"/>
                  </a:lnTo>
                  <a:lnTo>
                    <a:pt x="1456" y="2594"/>
                  </a:lnTo>
                  <a:lnTo>
                    <a:pt x="1462" y="2584"/>
                  </a:lnTo>
                  <a:lnTo>
                    <a:pt x="1466" y="2572"/>
                  </a:lnTo>
                  <a:lnTo>
                    <a:pt x="1468" y="2560"/>
                  </a:lnTo>
                  <a:lnTo>
                    <a:pt x="1468" y="1998"/>
                  </a:lnTo>
                  <a:lnTo>
                    <a:pt x="1468" y="1998"/>
                  </a:lnTo>
                  <a:lnTo>
                    <a:pt x="1468" y="1986"/>
                  </a:lnTo>
                  <a:lnTo>
                    <a:pt x="1470" y="1972"/>
                  </a:lnTo>
                  <a:lnTo>
                    <a:pt x="1472" y="1960"/>
                  </a:lnTo>
                  <a:lnTo>
                    <a:pt x="1478" y="1948"/>
                  </a:lnTo>
                  <a:lnTo>
                    <a:pt x="1482" y="1936"/>
                  </a:lnTo>
                  <a:lnTo>
                    <a:pt x="1490" y="1926"/>
                  </a:lnTo>
                  <a:lnTo>
                    <a:pt x="1496" y="1916"/>
                  </a:lnTo>
                  <a:lnTo>
                    <a:pt x="1506" y="1906"/>
                  </a:lnTo>
                  <a:lnTo>
                    <a:pt x="1666" y="1744"/>
                  </a:lnTo>
                  <a:lnTo>
                    <a:pt x="1666" y="1744"/>
                  </a:lnTo>
                  <a:lnTo>
                    <a:pt x="1668" y="1766"/>
                  </a:lnTo>
                  <a:lnTo>
                    <a:pt x="1668" y="2560"/>
                  </a:lnTo>
                  <a:lnTo>
                    <a:pt x="1668" y="2560"/>
                  </a:lnTo>
                  <a:lnTo>
                    <a:pt x="1668" y="2572"/>
                  </a:lnTo>
                  <a:lnTo>
                    <a:pt x="1672" y="2584"/>
                  </a:lnTo>
                  <a:lnTo>
                    <a:pt x="1678" y="2594"/>
                  </a:lnTo>
                  <a:lnTo>
                    <a:pt x="1686" y="2602"/>
                  </a:lnTo>
                  <a:lnTo>
                    <a:pt x="1694" y="2610"/>
                  </a:lnTo>
                  <a:lnTo>
                    <a:pt x="1704" y="2616"/>
                  </a:lnTo>
                  <a:lnTo>
                    <a:pt x="1716" y="2620"/>
                  </a:lnTo>
                  <a:lnTo>
                    <a:pt x="1728" y="2620"/>
                  </a:lnTo>
                  <a:lnTo>
                    <a:pt x="1728" y="2620"/>
                  </a:lnTo>
                  <a:lnTo>
                    <a:pt x="1740" y="2620"/>
                  </a:lnTo>
                  <a:lnTo>
                    <a:pt x="1752" y="2616"/>
                  </a:lnTo>
                  <a:lnTo>
                    <a:pt x="1762" y="2610"/>
                  </a:lnTo>
                  <a:lnTo>
                    <a:pt x="1770" y="2602"/>
                  </a:lnTo>
                  <a:lnTo>
                    <a:pt x="1778" y="2594"/>
                  </a:lnTo>
                  <a:lnTo>
                    <a:pt x="1782" y="2584"/>
                  </a:lnTo>
                  <a:lnTo>
                    <a:pt x="1786" y="2572"/>
                  </a:lnTo>
                  <a:lnTo>
                    <a:pt x="1788" y="2560"/>
                  </a:lnTo>
                  <a:lnTo>
                    <a:pt x="1788" y="1766"/>
                  </a:lnTo>
                  <a:lnTo>
                    <a:pt x="1788" y="1766"/>
                  </a:lnTo>
                  <a:lnTo>
                    <a:pt x="1786" y="1742"/>
                  </a:lnTo>
                  <a:lnTo>
                    <a:pt x="1784" y="1720"/>
                  </a:lnTo>
                  <a:lnTo>
                    <a:pt x="1780" y="1696"/>
                  </a:lnTo>
                  <a:lnTo>
                    <a:pt x="1774" y="1674"/>
                  </a:lnTo>
                  <a:lnTo>
                    <a:pt x="1768" y="1654"/>
                  </a:lnTo>
                  <a:lnTo>
                    <a:pt x="1758" y="1632"/>
                  </a:lnTo>
                  <a:lnTo>
                    <a:pt x="1748" y="1612"/>
                  </a:lnTo>
                  <a:lnTo>
                    <a:pt x="1736" y="1592"/>
                  </a:lnTo>
                  <a:lnTo>
                    <a:pt x="1724" y="1574"/>
                  </a:lnTo>
                  <a:lnTo>
                    <a:pt x="1710" y="1556"/>
                  </a:lnTo>
                  <a:lnTo>
                    <a:pt x="1694" y="1540"/>
                  </a:lnTo>
                  <a:lnTo>
                    <a:pt x="1678" y="1526"/>
                  </a:lnTo>
                  <a:lnTo>
                    <a:pt x="1660" y="1510"/>
                  </a:lnTo>
                  <a:lnTo>
                    <a:pt x="1640" y="1498"/>
                  </a:lnTo>
                  <a:lnTo>
                    <a:pt x="1620" y="1486"/>
                  </a:lnTo>
                  <a:lnTo>
                    <a:pt x="1600" y="1476"/>
                  </a:lnTo>
                  <a:lnTo>
                    <a:pt x="1600" y="1476"/>
                  </a:lnTo>
                  <a:close/>
                  <a:moveTo>
                    <a:pt x="894" y="1578"/>
                  </a:moveTo>
                  <a:lnTo>
                    <a:pt x="670" y="1354"/>
                  </a:lnTo>
                  <a:lnTo>
                    <a:pt x="670" y="1354"/>
                  </a:lnTo>
                  <a:lnTo>
                    <a:pt x="682" y="1332"/>
                  </a:lnTo>
                  <a:lnTo>
                    <a:pt x="690" y="1310"/>
                  </a:lnTo>
                  <a:lnTo>
                    <a:pt x="696" y="1284"/>
                  </a:lnTo>
                  <a:lnTo>
                    <a:pt x="698" y="1258"/>
                  </a:lnTo>
                  <a:lnTo>
                    <a:pt x="698" y="1234"/>
                  </a:lnTo>
                  <a:lnTo>
                    <a:pt x="698" y="1234"/>
                  </a:lnTo>
                  <a:lnTo>
                    <a:pt x="720" y="1244"/>
                  </a:lnTo>
                  <a:lnTo>
                    <a:pt x="744" y="1252"/>
                  </a:lnTo>
                  <a:lnTo>
                    <a:pt x="768" y="1258"/>
                  </a:lnTo>
                  <a:lnTo>
                    <a:pt x="792" y="1264"/>
                  </a:lnTo>
                  <a:lnTo>
                    <a:pt x="818" y="1268"/>
                  </a:lnTo>
                  <a:lnTo>
                    <a:pt x="842" y="1272"/>
                  </a:lnTo>
                  <a:lnTo>
                    <a:pt x="868" y="1274"/>
                  </a:lnTo>
                  <a:lnTo>
                    <a:pt x="894" y="1274"/>
                  </a:lnTo>
                  <a:lnTo>
                    <a:pt x="894" y="1274"/>
                  </a:lnTo>
                  <a:lnTo>
                    <a:pt x="920" y="1274"/>
                  </a:lnTo>
                  <a:lnTo>
                    <a:pt x="946" y="1272"/>
                  </a:lnTo>
                  <a:lnTo>
                    <a:pt x="970" y="1268"/>
                  </a:lnTo>
                  <a:lnTo>
                    <a:pt x="996" y="1264"/>
                  </a:lnTo>
                  <a:lnTo>
                    <a:pt x="1020" y="1258"/>
                  </a:lnTo>
                  <a:lnTo>
                    <a:pt x="1044" y="1252"/>
                  </a:lnTo>
                  <a:lnTo>
                    <a:pt x="1068" y="1244"/>
                  </a:lnTo>
                  <a:lnTo>
                    <a:pt x="1090" y="1234"/>
                  </a:lnTo>
                  <a:lnTo>
                    <a:pt x="1090" y="1258"/>
                  </a:lnTo>
                  <a:lnTo>
                    <a:pt x="1090" y="1258"/>
                  </a:lnTo>
                  <a:lnTo>
                    <a:pt x="1092" y="1284"/>
                  </a:lnTo>
                  <a:lnTo>
                    <a:pt x="1098" y="1310"/>
                  </a:lnTo>
                  <a:lnTo>
                    <a:pt x="1106" y="1332"/>
                  </a:lnTo>
                  <a:lnTo>
                    <a:pt x="1118" y="1354"/>
                  </a:lnTo>
                  <a:lnTo>
                    <a:pt x="894" y="1578"/>
                  </a:lnTo>
                  <a:close/>
                  <a:moveTo>
                    <a:pt x="894" y="1154"/>
                  </a:moveTo>
                  <a:lnTo>
                    <a:pt x="894" y="1154"/>
                  </a:lnTo>
                  <a:lnTo>
                    <a:pt x="854" y="1152"/>
                  </a:lnTo>
                  <a:lnTo>
                    <a:pt x="816" y="1146"/>
                  </a:lnTo>
                  <a:lnTo>
                    <a:pt x="778" y="1136"/>
                  </a:lnTo>
                  <a:lnTo>
                    <a:pt x="742" y="1124"/>
                  </a:lnTo>
                  <a:lnTo>
                    <a:pt x="708" y="1106"/>
                  </a:lnTo>
                  <a:lnTo>
                    <a:pt x="676" y="1088"/>
                  </a:lnTo>
                  <a:lnTo>
                    <a:pt x="646" y="1064"/>
                  </a:lnTo>
                  <a:lnTo>
                    <a:pt x="620" y="1040"/>
                  </a:lnTo>
                  <a:lnTo>
                    <a:pt x="594" y="1012"/>
                  </a:lnTo>
                  <a:lnTo>
                    <a:pt x="572" y="982"/>
                  </a:lnTo>
                  <a:lnTo>
                    <a:pt x="552" y="950"/>
                  </a:lnTo>
                  <a:lnTo>
                    <a:pt x="536" y="916"/>
                  </a:lnTo>
                  <a:lnTo>
                    <a:pt x="522" y="880"/>
                  </a:lnTo>
                  <a:lnTo>
                    <a:pt x="514" y="844"/>
                  </a:lnTo>
                  <a:lnTo>
                    <a:pt x="508" y="804"/>
                  </a:lnTo>
                  <a:lnTo>
                    <a:pt x="506" y="764"/>
                  </a:lnTo>
                  <a:lnTo>
                    <a:pt x="506" y="738"/>
                  </a:lnTo>
                  <a:lnTo>
                    <a:pt x="506" y="738"/>
                  </a:lnTo>
                  <a:lnTo>
                    <a:pt x="534" y="726"/>
                  </a:lnTo>
                  <a:lnTo>
                    <a:pt x="560" y="710"/>
                  </a:lnTo>
                  <a:lnTo>
                    <a:pt x="588" y="690"/>
                  </a:lnTo>
                  <a:lnTo>
                    <a:pt x="614" y="668"/>
                  </a:lnTo>
                  <a:lnTo>
                    <a:pt x="614" y="668"/>
                  </a:lnTo>
                  <a:lnTo>
                    <a:pt x="622" y="658"/>
                  </a:lnTo>
                  <a:lnTo>
                    <a:pt x="628" y="648"/>
                  </a:lnTo>
                  <a:lnTo>
                    <a:pt x="632" y="636"/>
                  </a:lnTo>
                  <a:lnTo>
                    <a:pt x="634" y="626"/>
                  </a:lnTo>
                  <a:lnTo>
                    <a:pt x="632" y="614"/>
                  </a:lnTo>
                  <a:lnTo>
                    <a:pt x="630" y="602"/>
                  </a:lnTo>
                  <a:lnTo>
                    <a:pt x="624" y="592"/>
                  </a:lnTo>
                  <a:lnTo>
                    <a:pt x="618" y="582"/>
                  </a:lnTo>
                  <a:lnTo>
                    <a:pt x="618" y="582"/>
                  </a:lnTo>
                  <a:lnTo>
                    <a:pt x="608" y="574"/>
                  </a:lnTo>
                  <a:lnTo>
                    <a:pt x="598" y="568"/>
                  </a:lnTo>
                  <a:lnTo>
                    <a:pt x="588" y="564"/>
                  </a:lnTo>
                  <a:lnTo>
                    <a:pt x="576" y="564"/>
                  </a:lnTo>
                  <a:lnTo>
                    <a:pt x="564" y="564"/>
                  </a:lnTo>
                  <a:lnTo>
                    <a:pt x="554" y="566"/>
                  </a:lnTo>
                  <a:lnTo>
                    <a:pt x="542" y="572"/>
                  </a:lnTo>
                  <a:lnTo>
                    <a:pt x="532" y="578"/>
                  </a:lnTo>
                  <a:lnTo>
                    <a:pt x="532" y="578"/>
                  </a:lnTo>
                  <a:lnTo>
                    <a:pt x="510" y="598"/>
                  </a:lnTo>
                  <a:lnTo>
                    <a:pt x="488" y="614"/>
                  </a:lnTo>
                  <a:lnTo>
                    <a:pt x="466" y="624"/>
                  </a:lnTo>
                  <a:lnTo>
                    <a:pt x="444" y="632"/>
                  </a:lnTo>
                  <a:lnTo>
                    <a:pt x="444" y="632"/>
                  </a:lnTo>
                  <a:lnTo>
                    <a:pt x="442" y="632"/>
                  </a:lnTo>
                  <a:lnTo>
                    <a:pt x="442" y="632"/>
                  </a:lnTo>
                  <a:lnTo>
                    <a:pt x="440" y="628"/>
                  </a:lnTo>
                  <a:lnTo>
                    <a:pt x="440" y="508"/>
                  </a:lnTo>
                  <a:lnTo>
                    <a:pt x="440" y="508"/>
                  </a:lnTo>
                  <a:lnTo>
                    <a:pt x="442" y="468"/>
                  </a:lnTo>
                  <a:lnTo>
                    <a:pt x="448" y="430"/>
                  </a:lnTo>
                  <a:lnTo>
                    <a:pt x="458" y="392"/>
                  </a:lnTo>
                  <a:lnTo>
                    <a:pt x="472" y="358"/>
                  </a:lnTo>
                  <a:lnTo>
                    <a:pt x="488" y="324"/>
                  </a:lnTo>
                  <a:lnTo>
                    <a:pt x="508" y="292"/>
                  </a:lnTo>
                  <a:lnTo>
                    <a:pt x="530" y="262"/>
                  </a:lnTo>
                  <a:lnTo>
                    <a:pt x="556" y="234"/>
                  </a:lnTo>
                  <a:lnTo>
                    <a:pt x="582" y="208"/>
                  </a:lnTo>
                  <a:lnTo>
                    <a:pt x="612" y="186"/>
                  </a:lnTo>
                  <a:lnTo>
                    <a:pt x="644" y="166"/>
                  </a:lnTo>
                  <a:lnTo>
                    <a:pt x="678" y="150"/>
                  </a:lnTo>
                  <a:lnTo>
                    <a:pt x="714" y="138"/>
                  </a:lnTo>
                  <a:lnTo>
                    <a:pt x="752" y="128"/>
                  </a:lnTo>
                  <a:lnTo>
                    <a:pt x="790" y="122"/>
                  </a:lnTo>
                  <a:lnTo>
                    <a:pt x="830" y="120"/>
                  </a:lnTo>
                  <a:lnTo>
                    <a:pt x="958" y="120"/>
                  </a:lnTo>
                  <a:lnTo>
                    <a:pt x="958" y="120"/>
                  </a:lnTo>
                  <a:lnTo>
                    <a:pt x="998" y="122"/>
                  </a:lnTo>
                  <a:lnTo>
                    <a:pt x="1036" y="128"/>
                  </a:lnTo>
                  <a:lnTo>
                    <a:pt x="1074" y="138"/>
                  </a:lnTo>
                  <a:lnTo>
                    <a:pt x="1110" y="150"/>
                  </a:lnTo>
                  <a:lnTo>
                    <a:pt x="1144" y="166"/>
                  </a:lnTo>
                  <a:lnTo>
                    <a:pt x="1176" y="186"/>
                  </a:lnTo>
                  <a:lnTo>
                    <a:pt x="1206" y="208"/>
                  </a:lnTo>
                  <a:lnTo>
                    <a:pt x="1234" y="234"/>
                  </a:lnTo>
                  <a:lnTo>
                    <a:pt x="1258" y="262"/>
                  </a:lnTo>
                  <a:lnTo>
                    <a:pt x="1280" y="292"/>
                  </a:lnTo>
                  <a:lnTo>
                    <a:pt x="1300" y="324"/>
                  </a:lnTo>
                  <a:lnTo>
                    <a:pt x="1316" y="358"/>
                  </a:lnTo>
                  <a:lnTo>
                    <a:pt x="1330" y="392"/>
                  </a:lnTo>
                  <a:lnTo>
                    <a:pt x="1340" y="430"/>
                  </a:lnTo>
                  <a:lnTo>
                    <a:pt x="1346" y="468"/>
                  </a:lnTo>
                  <a:lnTo>
                    <a:pt x="1348" y="508"/>
                  </a:lnTo>
                  <a:lnTo>
                    <a:pt x="1348" y="522"/>
                  </a:lnTo>
                  <a:lnTo>
                    <a:pt x="1348" y="522"/>
                  </a:lnTo>
                  <a:lnTo>
                    <a:pt x="1346" y="524"/>
                  </a:lnTo>
                  <a:lnTo>
                    <a:pt x="1344" y="526"/>
                  </a:lnTo>
                  <a:lnTo>
                    <a:pt x="1344" y="526"/>
                  </a:lnTo>
                  <a:lnTo>
                    <a:pt x="1280" y="536"/>
                  </a:lnTo>
                  <a:lnTo>
                    <a:pt x="1218" y="542"/>
                  </a:lnTo>
                  <a:lnTo>
                    <a:pt x="1160" y="546"/>
                  </a:lnTo>
                  <a:lnTo>
                    <a:pt x="1108" y="544"/>
                  </a:lnTo>
                  <a:lnTo>
                    <a:pt x="1058" y="540"/>
                  </a:lnTo>
                  <a:lnTo>
                    <a:pt x="1012" y="534"/>
                  </a:lnTo>
                  <a:lnTo>
                    <a:pt x="970" y="524"/>
                  </a:lnTo>
                  <a:lnTo>
                    <a:pt x="932" y="514"/>
                  </a:lnTo>
                  <a:lnTo>
                    <a:pt x="898" y="500"/>
                  </a:lnTo>
                  <a:lnTo>
                    <a:pt x="866" y="486"/>
                  </a:lnTo>
                  <a:lnTo>
                    <a:pt x="838" y="472"/>
                  </a:lnTo>
                  <a:lnTo>
                    <a:pt x="812" y="456"/>
                  </a:lnTo>
                  <a:lnTo>
                    <a:pt x="792" y="442"/>
                  </a:lnTo>
                  <a:lnTo>
                    <a:pt x="772" y="428"/>
                  </a:lnTo>
                  <a:lnTo>
                    <a:pt x="744" y="402"/>
                  </a:lnTo>
                  <a:lnTo>
                    <a:pt x="744" y="402"/>
                  </a:lnTo>
                  <a:lnTo>
                    <a:pt x="734" y="394"/>
                  </a:lnTo>
                  <a:lnTo>
                    <a:pt x="724" y="388"/>
                  </a:lnTo>
                  <a:lnTo>
                    <a:pt x="714" y="386"/>
                  </a:lnTo>
                  <a:lnTo>
                    <a:pt x="702" y="384"/>
                  </a:lnTo>
                  <a:lnTo>
                    <a:pt x="690" y="386"/>
                  </a:lnTo>
                  <a:lnTo>
                    <a:pt x="680" y="388"/>
                  </a:lnTo>
                  <a:lnTo>
                    <a:pt x="668" y="394"/>
                  </a:lnTo>
                  <a:lnTo>
                    <a:pt x="660" y="402"/>
                  </a:lnTo>
                  <a:lnTo>
                    <a:pt x="660" y="402"/>
                  </a:lnTo>
                  <a:lnTo>
                    <a:pt x="652" y="412"/>
                  </a:lnTo>
                  <a:lnTo>
                    <a:pt x="646" y="422"/>
                  </a:lnTo>
                  <a:lnTo>
                    <a:pt x="642" y="432"/>
                  </a:lnTo>
                  <a:lnTo>
                    <a:pt x="642" y="444"/>
                  </a:lnTo>
                  <a:lnTo>
                    <a:pt x="642" y="456"/>
                  </a:lnTo>
                  <a:lnTo>
                    <a:pt x="646" y="466"/>
                  </a:lnTo>
                  <a:lnTo>
                    <a:pt x="652" y="478"/>
                  </a:lnTo>
                  <a:lnTo>
                    <a:pt x="660" y="486"/>
                  </a:lnTo>
                  <a:lnTo>
                    <a:pt x="660" y="486"/>
                  </a:lnTo>
                  <a:lnTo>
                    <a:pt x="696" y="520"/>
                  </a:lnTo>
                  <a:lnTo>
                    <a:pt x="732" y="548"/>
                  </a:lnTo>
                  <a:lnTo>
                    <a:pt x="772" y="574"/>
                  </a:lnTo>
                  <a:lnTo>
                    <a:pt x="812" y="594"/>
                  </a:lnTo>
                  <a:lnTo>
                    <a:pt x="854" y="612"/>
                  </a:lnTo>
                  <a:lnTo>
                    <a:pt x="894" y="628"/>
                  </a:lnTo>
                  <a:lnTo>
                    <a:pt x="936" y="640"/>
                  </a:lnTo>
                  <a:lnTo>
                    <a:pt x="978" y="648"/>
                  </a:lnTo>
                  <a:lnTo>
                    <a:pt x="1020" y="656"/>
                  </a:lnTo>
                  <a:lnTo>
                    <a:pt x="1062" y="660"/>
                  </a:lnTo>
                  <a:lnTo>
                    <a:pt x="1102" y="664"/>
                  </a:lnTo>
                  <a:lnTo>
                    <a:pt x="1142" y="664"/>
                  </a:lnTo>
                  <a:lnTo>
                    <a:pt x="1180" y="664"/>
                  </a:lnTo>
                  <a:lnTo>
                    <a:pt x="1216" y="662"/>
                  </a:lnTo>
                  <a:lnTo>
                    <a:pt x="1282" y="656"/>
                  </a:lnTo>
                  <a:lnTo>
                    <a:pt x="1282" y="764"/>
                  </a:lnTo>
                  <a:lnTo>
                    <a:pt x="1282" y="764"/>
                  </a:lnTo>
                  <a:lnTo>
                    <a:pt x="1280" y="804"/>
                  </a:lnTo>
                  <a:lnTo>
                    <a:pt x="1274" y="844"/>
                  </a:lnTo>
                  <a:lnTo>
                    <a:pt x="1266" y="880"/>
                  </a:lnTo>
                  <a:lnTo>
                    <a:pt x="1252" y="916"/>
                  </a:lnTo>
                  <a:lnTo>
                    <a:pt x="1236" y="950"/>
                  </a:lnTo>
                  <a:lnTo>
                    <a:pt x="1216" y="982"/>
                  </a:lnTo>
                  <a:lnTo>
                    <a:pt x="1194" y="1012"/>
                  </a:lnTo>
                  <a:lnTo>
                    <a:pt x="1168" y="1040"/>
                  </a:lnTo>
                  <a:lnTo>
                    <a:pt x="1142" y="1064"/>
                  </a:lnTo>
                  <a:lnTo>
                    <a:pt x="1112" y="1088"/>
                  </a:lnTo>
                  <a:lnTo>
                    <a:pt x="1080" y="1106"/>
                  </a:lnTo>
                  <a:lnTo>
                    <a:pt x="1046" y="1124"/>
                  </a:lnTo>
                  <a:lnTo>
                    <a:pt x="1010" y="1136"/>
                  </a:lnTo>
                  <a:lnTo>
                    <a:pt x="972" y="1146"/>
                  </a:lnTo>
                  <a:lnTo>
                    <a:pt x="934" y="1152"/>
                  </a:lnTo>
                  <a:lnTo>
                    <a:pt x="894" y="1154"/>
                  </a:lnTo>
                  <a:lnTo>
                    <a:pt x="894" y="11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kern="0">
                <a:solidFill>
                  <a:srgbClr val="084F91"/>
                </a:solidFill>
                <a:latin typeface="Roboto Thin"/>
                <a:cs typeface="Arial"/>
              </a:endParaRPr>
            </a:p>
          </p:txBody>
        </p:sp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50D42517-312A-CB1C-C053-2BAB7CB57C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" y="1170"/>
              <a:ext cx="1083" cy="2300"/>
            </a:xfrm>
            <a:custGeom>
              <a:avLst/>
              <a:gdLst>
                <a:gd name="T0" fmla="*/ 1061 w 1083"/>
                <a:gd name="T1" fmla="*/ 562 h 2300"/>
                <a:gd name="T2" fmla="*/ 942 w 1083"/>
                <a:gd name="T3" fmla="*/ 378 h 2300"/>
                <a:gd name="T4" fmla="*/ 890 w 1083"/>
                <a:gd name="T5" fmla="*/ 252 h 2300"/>
                <a:gd name="T6" fmla="*/ 832 w 1083"/>
                <a:gd name="T7" fmla="*/ 92 h 2300"/>
                <a:gd name="T8" fmla="*/ 662 w 1083"/>
                <a:gd name="T9" fmla="*/ 2 h 2300"/>
                <a:gd name="T10" fmla="*/ 496 w 1083"/>
                <a:gd name="T11" fmla="*/ 44 h 2300"/>
                <a:gd name="T12" fmla="*/ 390 w 1083"/>
                <a:gd name="T13" fmla="*/ 202 h 2300"/>
                <a:gd name="T14" fmla="*/ 396 w 1083"/>
                <a:gd name="T15" fmla="*/ 328 h 2300"/>
                <a:gd name="T16" fmla="*/ 248 w 1083"/>
                <a:gd name="T17" fmla="*/ 486 h 2300"/>
                <a:gd name="T18" fmla="*/ 192 w 1083"/>
                <a:gd name="T19" fmla="*/ 702 h 2300"/>
                <a:gd name="T20" fmla="*/ 222 w 1083"/>
                <a:gd name="T21" fmla="*/ 990 h 2300"/>
                <a:gd name="T22" fmla="*/ 344 w 1083"/>
                <a:gd name="T23" fmla="*/ 1164 h 2300"/>
                <a:gd name="T24" fmla="*/ 374 w 1083"/>
                <a:gd name="T25" fmla="*/ 1364 h 2300"/>
                <a:gd name="T26" fmla="*/ 108 w 1083"/>
                <a:gd name="T27" fmla="*/ 1510 h 2300"/>
                <a:gd name="T28" fmla="*/ 6 w 1083"/>
                <a:gd name="T29" fmla="*/ 1666 h 2300"/>
                <a:gd name="T30" fmla="*/ 10 w 1083"/>
                <a:gd name="T31" fmla="*/ 2274 h 2300"/>
                <a:gd name="T32" fmla="*/ 84 w 1083"/>
                <a:gd name="T33" fmla="*/ 2296 h 2300"/>
                <a:gd name="T34" fmla="*/ 218 w 1083"/>
                <a:gd name="T35" fmla="*/ 1842 h 2300"/>
                <a:gd name="T36" fmla="*/ 256 w 1083"/>
                <a:gd name="T37" fmla="*/ 1922 h 2300"/>
                <a:gd name="T38" fmla="*/ 282 w 1083"/>
                <a:gd name="T39" fmla="*/ 2290 h 2300"/>
                <a:gd name="T40" fmla="*/ 358 w 1083"/>
                <a:gd name="T41" fmla="*/ 2282 h 2300"/>
                <a:gd name="T42" fmla="*/ 372 w 1083"/>
                <a:gd name="T43" fmla="*/ 1886 h 2300"/>
                <a:gd name="T44" fmla="*/ 166 w 1083"/>
                <a:gd name="T45" fmla="*/ 1620 h 2300"/>
                <a:gd name="T46" fmla="*/ 430 w 1083"/>
                <a:gd name="T47" fmla="*/ 1478 h 2300"/>
                <a:gd name="T48" fmla="*/ 604 w 1083"/>
                <a:gd name="T49" fmla="*/ 2290 h 2300"/>
                <a:gd name="T50" fmla="*/ 680 w 1083"/>
                <a:gd name="T51" fmla="*/ 2282 h 2300"/>
                <a:gd name="T52" fmla="*/ 858 w 1083"/>
                <a:gd name="T53" fmla="*/ 1488 h 2300"/>
                <a:gd name="T54" fmla="*/ 988 w 1083"/>
                <a:gd name="T55" fmla="*/ 1522 h 2300"/>
                <a:gd name="T56" fmla="*/ 1014 w 1083"/>
                <a:gd name="T57" fmla="*/ 1452 h 2300"/>
                <a:gd name="T58" fmla="*/ 912 w 1083"/>
                <a:gd name="T59" fmla="*/ 1378 h 2300"/>
                <a:gd name="T60" fmla="*/ 890 w 1083"/>
                <a:gd name="T61" fmla="*/ 1196 h 2300"/>
                <a:gd name="T62" fmla="*/ 1031 w 1083"/>
                <a:gd name="T63" fmla="*/ 1040 h 2300"/>
                <a:gd name="T64" fmla="*/ 1083 w 1083"/>
                <a:gd name="T65" fmla="*/ 830 h 2300"/>
                <a:gd name="T66" fmla="*/ 700 w 1083"/>
                <a:gd name="T67" fmla="*/ 136 h 2300"/>
                <a:gd name="T68" fmla="*/ 764 w 1083"/>
                <a:gd name="T69" fmla="*/ 214 h 2300"/>
                <a:gd name="T70" fmla="*/ 704 w 1083"/>
                <a:gd name="T71" fmla="*/ 262 h 2300"/>
                <a:gd name="T72" fmla="*/ 508 w 1083"/>
                <a:gd name="T73" fmla="*/ 276 h 2300"/>
                <a:gd name="T74" fmla="*/ 528 w 1083"/>
                <a:gd name="T75" fmla="*/ 178 h 2300"/>
                <a:gd name="T76" fmla="*/ 610 w 1083"/>
                <a:gd name="T77" fmla="*/ 122 h 2300"/>
                <a:gd name="T78" fmla="*/ 734 w 1083"/>
                <a:gd name="T79" fmla="*/ 392 h 2300"/>
                <a:gd name="T80" fmla="*/ 922 w 1083"/>
                <a:gd name="T81" fmla="*/ 546 h 2300"/>
                <a:gd name="T82" fmla="*/ 938 w 1083"/>
                <a:gd name="T83" fmla="*/ 730 h 2300"/>
                <a:gd name="T84" fmla="*/ 696 w 1083"/>
                <a:gd name="T85" fmla="*/ 708 h 2300"/>
                <a:gd name="T86" fmla="*/ 556 w 1083"/>
                <a:gd name="T87" fmla="*/ 602 h 2300"/>
                <a:gd name="T88" fmla="*/ 476 w 1083"/>
                <a:gd name="T89" fmla="*/ 586 h 2300"/>
                <a:gd name="T90" fmla="*/ 346 w 1083"/>
                <a:gd name="T91" fmla="*/ 680 h 2300"/>
                <a:gd name="T92" fmla="*/ 370 w 1083"/>
                <a:gd name="T93" fmla="*/ 516 h 2300"/>
                <a:gd name="T94" fmla="*/ 572 w 1083"/>
                <a:gd name="T95" fmla="*/ 384 h 2300"/>
                <a:gd name="T96" fmla="*/ 504 w 1083"/>
                <a:gd name="T97" fmla="*/ 1328 h 2300"/>
                <a:gd name="T98" fmla="*/ 672 w 1083"/>
                <a:gd name="T99" fmla="*/ 1274 h 2300"/>
                <a:gd name="T100" fmla="*/ 638 w 1083"/>
                <a:gd name="T101" fmla="*/ 1514 h 2300"/>
                <a:gd name="T102" fmla="*/ 456 w 1083"/>
                <a:gd name="T103" fmla="*/ 1098 h 2300"/>
                <a:gd name="T104" fmla="*/ 318 w 1083"/>
                <a:gd name="T105" fmla="*/ 896 h 2300"/>
                <a:gd name="T106" fmla="*/ 424 w 1083"/>
                <a:gd name="T107" fmla="*/ 774 h 2300"/>
                <a:gd name="T108" fmla="*/ 616 w 1083"/>
                <a:gd name="T109" fmla="*/ 802 h 2300"/>
                <a:gd name="T110" fmla="*/ 810 w 1083"/>
                <a:gd name="T111" fmla="*/ 860 h 2300"/>
                <a:gd name="T112" fmla="*/ 958 w 1083"/>
                <a:gd name="T113" fmla="*/ 880 h 2300"/>
                <a:gd name="T114" fmla="*/ 838 w 1083"/>
                <a:gd name="T115" fmla="*/ 1084 h 2300"/>
                <a:gd name="T116" fmla="*/ 638 w 1083"/>
                <a:gd name="T117" fmla="*/ 1154 h 2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83" h="2300" extrusionOk="0">
                  <a:moveTo>
                    <a:pt x="1083" y="830"/>
                  </a:moveTo>
                  <a:lnTo>
                    <a:pt x="1083" y="702"/>
                  </a:lnTo>
                  <a:lnTo>
                    <a:pt x="1083" y="702"/>
                  </a:lnTo>
                  <a:lnTo>
                    <a:pt x="1081" y="672"/>
                  </a:lnTo>
                  <a:lnTo>
                    <a:pt x="1079" y="644"/>
                  </a:lnTo>
                  <a:lnTo>
                    <a:pt x="1075" y="616"/>
                  </a:lnTo>
                  <a:lnTo>
                    <a:pt x="1069" y="588"/>
                  </a:lnTo>
                  <a:lnTo>
                    <a:pt x="1061" y="562"/>
                  </a:lnTo>
                  <a:lnTo>
                    <a:pt x="1051" y="536"/>
                  </a:lnTo>
                  <a:lnTo>
                    <a:pt x="1039" y="510"/>
                  </a:lnTo>
                  <a:lnTo>
                    <a:pt x="1027" y="486"/>
                  </a:lnTo>
                  <a:lnTo>
                    <a:pt x="1012" y="462"/>
                  </a:lnTo>
                  <a:lnTo>
                    <a:pt x="996" y="440"/>
                  </a:lnTo>
                  <a:lnTo>
                    <a:pt x="980" y="418"/>
                  </a:lnTo>
                  <a:lnTo>
                    <a:pt x="962" y="398"/>
                  </a:lnTo>
                  <a:lnTo>
                    <a:pt x="942" y="378"/>
                  </a:lnTo>
                  <a:lnTo>
                    <a:pt x="922" y="360"/>
                  </a:lnTo>
                  <a:lnTo>
                    <a:pt x="900" y="344"/>
                  </a:lnTo>
                  <a:lnTo>
                    <a:pt x="878" y="328"/>
                  </a:lnTo>
                  <a:lnTo>
                    <a:pt x="878" y="328"/>
                  </a:lnTo>
                  <a:lnTo>
                    <a:pt x="884" y="310"/>
                  </a:lnTo>
                  <a:lnTo>
                    <a:pt x="886" y="290"/>
                  </a:lnTo>
                  <a:lnTo>
                    <a:pt x="888" y="272"/>
                  </a:lnTo>
                  <a:lnTo>
                    <a:pt x="890" y="252"/>
                  </a:lnTo>
                  <a:lnTo>
                    <a:pt x="890" y="252"/>
                  </a:lnTo>
                  <a:lnTo>
                    <a:pt x="888" y="226"/>
                  </a:lnTo>
                  <a:lnTo>
                    <a:pt x="884" y="202"/>
                  </a:lnTo>
                  <a:lnTo>
                    <a:pt x="878" y="178"/>
                  </a:lnTo>
                  <a:lnTo>
                    <a:pt x="870" y="154"/>
                  </a:lnTo>
                  <a:lnTo>
                    <a:pt x="860" y="132"/>
                  </a:lnTo>
                  <a:lnTo>
                    <a:pt x="846" y="112"/>
                  </a:lnTo>
                  <a:lnTo>
                    <a:pt x="832" y="92"/>
                  </a:lnTo>
                  <a:lnTo>
                    <a:pt x="816" y="74"/>
                  </a:lnTo>
                  <a:lnTo>
                    <a:pt x="798" y="58"/>
                  </a:lnTo>
                  <a:lnTo>
                    <a:pt x="778" y="44"/>
                  </a:lnTo>
                  <a:lnTo>
                    <a:pt x="758" y="30"/>
                  </a:lnTo>
                  <a:lnTo>
                    <a:pt x="736" y="20"/>
                  </a:lnTo>
                  <a:lnTo>
                    <a:pt x="712" y="12"/>
                  </a:lnTo>
                  <a:lnTo>
                    <a:pt x="688" y="6"/>
                  </a:lnTo>
                  <a:lnTo>
                    <a:pt x="662" y="2"/>
                  </a:lnTo>
                  <a:lnTo>
                    <a:pt x="638" y="0"/>
                  </a:lnTo>
                  <a:lnTo>
                    <a:pt x="638" y="0"/>
                  </a:lnTo>
                  <a:lnTo>
                    <a:pt x="612" y="2"/>
                  </a:lnTo>
                  <a:lnTo>
                    <a:pt x="586" y="6"/>
                  </a:lnTo>
                  <a:lnTo>
                    <a:pt x="562" y="12"/>
                  </a:lnTo>
                  <a:lnTo>
                    <a:pt x="540" y="20"/>
                  </a:lnTo>
                  <a:lnTo>
                    <a:pt x="516" y="30"/>
                  </a:lnTo>
                  <a:lnTo>
                    <a:pt x="496" y="44"/>
                  </a:lnTo>
                  <a:lnTo>
                    <a:pt x="476" y="58"/>
                  </a:lnTo>
                  <a:lnTo>
                    <a:pt x="458" y="74"/>
                  </a:lnTo>
                  <a:lnTo>
                    <a:pt x="442" y="92"/>
                  </a:lnTo>
                  <a:lnTo>
                    <a:pt x="428" y="112"/>
                  </a:lnTo>
                  <a:lnTo>
                    <a:pt x="416" y="132"/>
                  </a:lnTo>
                  <a:lnTo>
                    <a:pt x="404" y="154"/>
                  </a:lnTo>
                  <a:lnTo>
                    <a:pt x="396" y="178"/>
                  </a:lnTo>
                  <a:lnTo>
                    <a:pt x="390" y="202"/>
                  </a:lnTo>
                  <a:lnTo>
                    <a:pt x="386" y="226"/>
                  </a:lnTo>
                  <a:lnTo>
                    <a:pt x="384" y="252"/>
                  </a:lnTo>
                  <a:lnTo>
                    <a:pt x="384" y="252"/>
                  </a:lnTo>
                  <a:lnTo>
                    <a:pt x="386" y="272"/>
                  </a:lnTo>
                  <a:lnTo>
                    <a:pt x="388" y="290"/>
                  </a:lnTo>
                  <a:lnTo>
                    <a:pt x="392" y="310"/>
                  </a:lnTo>
                  <a:lnTo>
                    <a:pt x="396" y="328"/>
                  </a:lnTo>
                  <a:lnTo>
                    <a:pt x="396" y="328"/>
                  </a:lnTo>
                  <a:lnTo>
                    <a:pt x="374" y="344"/>
                  </a:lnTo>
                  <a:lnTo>
                    <a:pt x="352" y="360"/>
                  </a:lnTo>
                  <a:lnTo>
                    <a:pt x="332" y="378"/>
                  </a:lnTo>
                  <a:lnTo>
                    <a:pt x="312" y="398"/>
                  </a:lnTo>
                  <a:lnTo>
                    <a:pt x="294" y="418"/>
                  </a:lnTo>
                  <a:lnTo>
                    <a:pt x="278" y="440"/>
                  </a:lnTo>
                  <a:lnTo>
                    <a:pt x="262" y="462"/>
                  </a:lnTo>
                  <a:lnTo>
                    <a:pt x="248" y="486"/>
                  </a:lnTo>
                  <a:lnTo>
                    <a:pt x="236" y="510"/>
                  </a:lnTo>
                  <a:lnTo>
                    <a:pt x="224" y="536"/>
                  </a:lnTo>
                  <a:lnTo>
                    <a:pt x="214" y="562"/>
                  </a:lnTo>
                  <a:lnTo>
                    <a:pt x="208" y="588"/>
                  </a:lnTo>
                  <a:lnTo>
                    <a:pt x="200" y="616"/>
                  </a:lnTo>
                  <a:lnTo>
                    <a:pt x="196" y="644"/>
                  </a:lnTo>
                  <a:lnTo>
                    <a:pt x="194" y="672"/>
                  </a:lnTo>
                  <a:lnTo>
                    <a:pt x="192" y="702"/>
                  </a:lnTo>
                  <a:lnTo>
                    <a:pt x="192" y="830"/>
                  </a:lnTo>
                  <a:lnTo>
                    <a:pt x="192" y="830"/>
                  </a:lnTo>
                  <a:lnTo>
                    <a:pt x="194" y="858"/>
                  </a:lnTo>
                  <a:lnTo>
                    <a:pt x="196" y="886"/>
                  </a:lnTo>
                  <a:lnTo>
                    <a:pt x="200" y="912"/>
                  </a:lnTo>
                  <a:lnTo>
                    <a:pt x="206" y="940"/>
                  </a:lnTo>
                  <a:lnTo>
                    <a:pt x="214" y="966"/>
                  </a:lnTo>
                  <a:lnTo>
                    <a:pt x="222" y="990"/>
                  </a:lnTo>
                  <a:lnTo>
                    <a:pt x="234" y="1016"/>
                  </a:lnTo>
                  <a:lnTo>
                    <a:pt x="246" y="1040"/>
                  </a:lnTo>
                  <a:lnTo>
                    <a:pt x="258" y="1062"/>
                  </a:lnTo>
                  <a:lnTo>
                    <a:pt x="272" y="1084"/>
                  </a:lnTo>
                  <a:lnTo>
                    <a:pt x="288" y="1106"/>
                  </a:lnTo>
                  <a:lnTo>
                    <a:pt x="306" y="1126"/>
                  </a:lnTo>
                  <a:lnTo>
                    <a:pt x="324" y="1146"/>
                  </a:lnTo>
                  <a:lnTo>
                    <a:pt x="344" y="1164"/>
                  </a:lnTo>
                  <a:lnTo>
                    <a:pt x="364" y="1180"/>
                  </a:lnTo>
                  <a:lnTo>
                    <a:pt x="384" y="1196"/>
                  </a:lnTo>
                  <a:lnTo>
                    <a:pt x="384" y="1328"/>
                  </a:lnTo>
                  <a:lnTo>
                    <a:pt x="384" y="1328"/>
                  </a:lnTo>
                  <a:lnTo>
                    <a:pt x="384" y="1338"/>
                  </a:lnTo>
                  <a:lnTo>
                    <a:pt x="382" y="1346"/>
                  </a:lnTo>
                  <a:lnTo>
                    <a:pt x="378" y="1356"/>
                  </a:lnTo>
                  <a:lnTo>
                    <a:pt x="374" y="1364"/>
                  </a:lnTo>
                  <a:lnTo>
                    <a:pt x="370" y="1372"/>
                  </a:lnTo>
                  <a:lnTo>
                    <a:pt x="362" y="1378"/>
                  </a:lnTo>
                  <a:lnTo>
                    <a:pt x="356" y="1384"/>
                  </a:lnTo>
                  <a:lnTo>
                    <a:pt x="348" y="1388"/>
                  </a:lnTo>
                  <a:lnTo>
                    <a:pt x="140" y="1492"/>
                  </a:lnTo>
                  <a:lnTo>
                    <a:pt x="140" y="1492"/>
                  </a:lnTo>
                  <a:lnTo>
                    <a:pt x="124" y="1500"/>
                  </a:lnTo>
                  <a:lnTo>
                    <a:pt x="108" y="1510"/>
                  </a:lnTo>
                  <a:lnTo>
                    <a:pt x="94" y="1520"/>
                  </a:lnTo>
                  <a:lnTo>
                    <a:pt x="82" y="1532"/>
                  </a:lnTo>
                  <a:lnTo>
                    <a:pt x="58" y="1558"/>
                  </a:lnTo>
                  <a:lnTo>
                    <a:pt x="38" y="1586"/>
                  </a:lnTo>
                  <a:lnTo>
                    <a:pt x="22" y="1616"/>
                  </a:lnTo>
                  <a:lnTo>
                    <a:pt x="16" y="1632"/>
                  </a:lnTo>
                  <a:lnTo>
                    <a:pt x="10" y="1648"/>
                  </a:lnTo>
                  <a:lnTo>
                    <a:pt x="6" y="1666"/>
                  </a:lnTo>
                  <a:lnTo>
                    <a:pt x="2" y="1682"/>
                  </a:lnTo>
                  <a:lnTo>
                    <a:pt x="0" y="1700"/>
                  </a:lnTo>
                  <a:lnTo>
                    <a:pt x="0" y="1718"/>
                  </a:lnTo>
                  <a:lnTo>
                    <a:pt x="0" y="2240"/>
                  </a:lnTo>
                  <a:lnTo>
                    <a:pt x="0" y="2240"/>
                  </a:lnTo>
                  <a:lnTo>
                    <a:pt x="2" y="2252"/>
                  </a:lnTo>
                  <a:lnTo>
                    <a:pt x="4" y="2264"/>
                  </a:lnTo>
                  <a:lnTo>
                    <a:pt x="10" y="2274"/>
                  </a:lnTo>
                  <a:lnTo>
                    <a:pt x="18" y="2282"/>
                  </a:lnTo>
                  <a:lnTo>
                    <a:pt x="26" y="2290"/>
                  </a:lnTo>
                  <a:lnTo>
                    <a:pt x="36" y="2296"/>
                  </a:lnTo>
                  <a:lnTo>
                    <a:pt x="48" y="2300"/>
                  </a:lnTo>
                  <a:lnTo>
                    <a:pt x="60" y="2300"/>
                  </a:lnTo>
                  <a:lnTo>
                    <a:pt x="60" y="2300"/>
                  </a:lnTo>
                  <a:lnTo>
                    <a:pt x="72" y="2300"/>
                  </a:lnTo>
                  <a:lnTo>
                    <a:pt x="84" y="2296"/>
                  </a:lnTo>
                  <a:lnTo>
                    <a:pt x="94" y="2290"/>
                  </a:lnTo>
                  <a:lnTo>
                    <a:pt x="102" y="2282"/>
                  </a:lnTo>
                  <a:lnTo>
                    <a:pt x="110" y="2274"/>
                  </a:lnTo>
                  <a:lnTo>
                    <a:pt x="116" y="2264"/>
                  </a:lnTo>
                  <a:lnTo>
                    <a:pt x="118" y="2252"/>
                  </a:lnTo>
                  <a:lnTo>
                    <a:pt x="120" y="2240"/>
                  </a:lnTo>
                  <a:lnTo>
                    <a:pt x="120" y="1744"/>
                  </a:lnTo>
                  <a:lnTo>
                    <a:pt x="218" y="1842"/>
                  </a:lnTo>
                  <a:lnTo>
                    <a:pt x="218" y="1842"/>
                  </a:lnTo>
                  <a:lnTo>
                    <a:pt x="226" y="1852"/>
                  </a:lnTo>
                  <a:lnTo>
                    <a:pt x="234" y="1862"/>
                  </a:lnTo>
                  <a:lnTo>
                    <a:pt x="240" y="1874"/>
                  </a:lnTo>
                  <a:lnTo>
                    <a:pt x="246" y="1884"/>
                  </a:lnTo>
                  <a:lnTo>
                    <a:pt x="250" y="1896"/>
                  </a:lnTo>
                  <a:lnTo>
                    <a:pt x="254" y="1910"/>
                  </a:lnTo>
                  <a:lnTo>
                    <a:pt x="256" y="1922"/>
                  </a:lnTo>
                  <a:lnTo>
                    <a:pt x="256" y="1936"/>
                  </a:lnTo>
                  <a:lnTo>
                    <a:pt x="256" y="2240"/>
                  </a:lnTo>
                  <a:lnTo>
                    <a:pt x="256" y="2240"/>
                  </a:lnTo>
                  <a:lnTo>
                    <a:pt x="258" y="2252"/>
                  </a:lnTo>
                  <a:lnTo>
                    <a:pt x="262" y="2264"/>
                  </a:lnTo>
                  <a:lnTo>
                    <a:pt x="266" y="2274"/>
                  </a:lnTo>
                  <a:lnTo>
                    <a:pt x="274" y="2282"/>
                  </a:lnTo>
                  <a:lnTo>
                    <a:pt x="282" y="2290"/>
                  </a:lnTo>
                  <a:lnTo>
                    <a:pt x="294" y="2296"/>
                  </a:lnTo>
                  <a:lnTo>
                    <a:pt x="304" y="2300"/>
                  </a:lnTo>
                  <a:lnTo>
                    <a:pt x="316" y="2300"/>
                  </a:lnTo>
                  <a:lnTo>
                    <a:pt x="316" y="2300"/>
                  </a:lnTo>
                  <a:lnTo>
                    <a:pt x="328" y="2300"/>
                  </a:lnTo>
                  <a:lnTo>
                    <a:pt x="340" y="2296"/>
                  </a:lnTo>
                  <a:lnTo>
                    <a:pt x="350" y="2290"/>
                  </a:lnTo>
                  <a:lnTo>
                    <a:pt x="358" y="2282"/>
                  </a:lnTo>
                  <a:lnTo>
                    <a:pt x="366" y="2274"/>
                  </a:lnTo>
                  <a:lnTo>
                    <a:pt x="372" y="2264"/>
                  </a:lnTo>
                  <a:lnTo>
                    <a:pt x="376" y="2252"/>
                  </a:lnTo>
                  <a:lnTo>
                    <a:pt x="376" y="2240"/>
                  </a:lnTo>
                  <a:lnTo>
                    <a:pt x="376" y="1936"/>
                  </a:lnTo>
                  <a:lnTo>
                    <a:pt x="376" y="1936"/>
                  </a:lnTo>
                  <a:lnTo>
                    <a:pt x="376" y="1910"/>
                  </a:lnTo>
                  <a:lnTo>
                    <a:pt x="372" y="1886"/>
                  </a:lnTo>
                  <a:lnTo>
                    <a:pt x="366" y="1862"/>
                  </a:lnTo>
                  <a:lnTo>
                    <a:pt x="358" y="1838"/>
                  </a:lnTo>
                  <a:lnTo>
                    <a:pt x="346" y="1816"/>
                  </a:lnTo>
                  <a:lnTo>
                    <a:pt x="334" y="1796"/>
                  </a:lnTo>
                  <a:lnTo>
                    <a:pt x="320" y="1776"/>
                  </a:lnTo>
                  <a:lnTo>
                    <a:pt x="302" y="1756"/>
                  </a:lnTo>
                  <a:lnTo>
                    <a:pt x="166" y="1620"/>
                  </a:lnTo>
                  <a:lnTo>
                    <a:pt x="166" y="1620"/>
                  </a:lnTo>
                  <a:lnTo>
                    <a:pt x="164" y="1620"/>
                  </a:lnTo>
                  <a:lnTo>
                    <a:pt x="164" y="1620"/>
                  </a:lnTo>
                  <a:lnTo>
                    <a:pt x="178" y="1608"/>
                  </a:lnTo>
                  <a:lnTo>
                    <a:pt x="194" y="1600"/>
                  </a:lnTo>
                  <a:lnTo>
                    <a:pt x="400" y="1496"/>
                  </a:lnTo>
                  <a:lnTo>
                    <a:pt x="400" y="1496"/>
                  </a:lnTo>
                  <a:lnTo>
                    <a:pt x="416" y="1488"/>
                  </a:lnTo>
                  <a:lnTo>
                    <a:pt x="430" y="1478"/>
                  </a:lnTo>
                  <a:lnTo>
                    <a:pt x="578" y="1624"/>
                  </a:lnTo>
                  <a:lnTo>
                    <a:pt x="578" y="2240"/>
                  </a:lnTo>
                  <a:lnTo>
                    <a:pt x="578" y="2240"/>
                  </a:lnTo>
                  <a:lnTo>
                    <a:pt x="578" y="2252"/>
                  </a:lnTo>
                  <a:lnTo>
                    <a:pt x="582" y="2264"/>
                  </a:lnTo>
                  <a:lnTo>
                    <a:pt x="588" y="2274"/>
                  </a:lnTo>
                  <a:lnTo>
                    <a:pt x="594" y="2282"/>
                  </a:lnTo>
                  <a:lnTo>
                    <a:pt x="604" y="2290"/>
                  </a:lnTo>
                  <a:lnTo>
                    <a:pt x="614" y="2296"/>
                  </a:lnTo>
                  <a:lnTo>
                    <a:pt x="626" y="2300"/>
                  </a:lnTo>
                  <a:lnTo>
                    <a:pt x="638" y="2300"/>
                  </a:lnTo>
                  <a:lnTo>
                    <a:pt x="638" y="2300"/>
                  </a:lnTo>
                  <a:lnTo>
                    <a:pt x="650" y="2300"/>
                  </a:lnTo>
                  <a:lnTo>
                    <a:pt x="660" y="2296"/>
                  </a:lnTo>
                  <a:lnTo>
                    <a:pt x="670" y="2290"/>
                  </a:lnTo>
                  <a:lnTo>
                    <a:pt x="680" y="2282"/>
                  </a:lnTo>
                  <a:lnTo>
                    <a:pt x="686" y="2274"/>
                  </a:lnTo>
                  <a:lnTo>
                    <a:pt x="692" y="2264"/>
                  </a:lnTo>
                  <a:lnTo>
                    <a:pt x="696" y="2252"/>
                  </a:lnTo>
                  <a:lnTo>
                    <a:pt x="698" y="2240"/>
                  </a:lnTo>
                  <a:lnTo>
                    <a:pt x="698" y="1624"/>
                  </a:lnTo>
                  <a:lnTo>
                    <a:pt x="844" y="1478"/>
                  </a:lnTo>
                  <a:lnTo>
                    <a:pt x="844" y="1478"/>
                  </a:lnTo>
                  <a:lnTo>
                    <a:pt x="858" y="1488"/>
                  </a:lnTo>
                  <a:lnTo>
                    <a:pt x="874" y="1496"/>
                  </a:lnTo>
                  <a:lnTo>
                    <a:pt x="930" y="1524"/>
                  </a:lnTo>
                  <a:lnTo>
                    <a:pt x="930" y="1524"/>
                  </a:lnTo>
                  <a:lnTo>
                    <a:pt x="944" y="1530"/>
                  </a:lnTo>
                  <a:lnTo>
                    <a:pt x="958" y="1530"/>
                  </a:lnTo>
                  <a:lnTo>
                    <a:pt x="958" y="1530"/>
                  </a:lnTo>
                  <a:lnTo>
                    <a:pt x="974" y="1528"/>
                  </a:lnTo>
                  <a:lnTo>
                    <a:pt x="988" y="1522"/>
                  </a:lnTo>
                  <a:lnTo>
                    <a:pt x="1002" y="1512"/>
                  </a:lnTo>
                  <a:lnTo>
                    <a:pt x="1006" y="1506"/>
                  </a:lnTo>
                  <a:lnTo>
                    <a:pt x="1012" y="1498"/>
                  </a:lnTo>
                  <a:lnTo>
                    <a:pt x="1012" y="1498"/>
                  </a:lnTo>
                  <a:lnTo>
                    <a:pt x="1016" y="1486"/>
                  </a:lnTo>
                  <a:lnTo>
                    <a:pt x="1018" y="1474"/>
                  </a:lnTo>
                  <a:lnTo>
                    <a:pt x="1018" y="1464"/>
                  </a:lnTo>
                  <a:lnTo>
                    <a:pt x="1014" y="1452"/>
                  </a:lnTo>
                  <a:lnTo>
                    <a:pt x="1010" y="1442"/>
                  </a:lnTo>
                  <a:lnTo>
                    <a:pt x="1004" y="1432"/>
                  </a:lnTo>
                  <a:lnTo>
                    <a:pt x="994" y="1424"/>
                  </a:lnTo>
                  <a:lnTo>
                    <a:pt x="984" y="1418"/>
                  </a:lnTo>
                  <a:lnTo>
                    <a:pt x="928" y="1388"/>
                  </a:lnTo>
                  <a:lnTo>
                    <a:pt x="928" y="1388"/>
                  </a:lnTo>
                  <a:lnTo>
                    <a:pt x="918" y="1384"/>
                  </a:lnTo>
                  <a:lnTo>
                    <a:pt x="912" y="1378"/>
                  </a:lnTo>
                  <a:lnTo>
                    <a:pt x="906" y="1372"/>
                  </a:lnTo>
                  <a:lnTo>
                    <a:pt x="900" y="1364"/>
                  </a:lnTo>
                  <a:lnTo>
                    <a:pt x="896" y="1356"/>
                  </a:lnTo>
                  <a:lnTo>
                    <a:pt x="892" y="1346"/>
                  </a:lnTo>
                  <a:lnTo>
                    <a:pt x="890" y="1338"/>
                  </a:lnTo>
                  <a:lnTo>
                    <a:pt x="890" y="1328"/>
                  </a:lnTo>
                  <a:lnTo>
                    <a:pt x="890" y="1196"/>
                  </a:lnTo>
                  <a:lnTo>
                    <a:pt x="890" y="1196"/>
                  </a:lnTo>
                  <a:lnTo>
                    <a:pt x="910" y="1180"/>
                  </a:lnTo>
                  <a:lnTo>
                    <a:pt x="932" y="1164"/>
                  </a:lnTo>
                  <a:lnTo>
                    <a:pt x="950" y="1146"/>
                  </a:lnTo>
                  <a:lnTo>
                    <a:pt x="968" y="1126"/>
                  </a:lnTo>
                  <a:lnTo>
                    <a:pt x="986" y="1106"/>
                  </a:lnTo>
                  <a:lnTo>
                    <a:pt x="1002" y="1084"/>
                  </a:lnTo>
                  <a:lnTo>
                    <a:pt x="1016" y="1062"/>
                  </a:lnTo>
                  <a:lnTo>
                    <a:pt x="1031" y="1040"/>
                  </a:lnTo>
                  <a:lnTo>
                    <a:pt x="1043" y="1016"/>
                  </a:lnTo>
                  <a:lnTo>
                    <a:pt x="1053" y="990"/>
                  </a:lnTo>
                  <a:lnTo>
                    <a:pt x="1061" y="966"/>
                  </a:lnTo>
                  <a:lnTo>
                    <a:pt x="1069" y="940"/>
                  </a:lnTo>
                  <a:lnTo>
                    <a:pt x="1075" y="912"/>
                  </a:lnTo>
                  <a:lnTo>
                    <a:pt x="1079" y="886"/>
                  </a:lnTo>
                  <a:lnTo>
                    <a:pt x="1083" y="858"/>
                  </a:lnTo>
                  <a:lnTo>
                    <a:pt x="1083" y="830"/>
                  </a:lnTo>
                  <a:lnTo>
                    <a:pt x="1083" y="830"/>
                  </a:lnTo>
                  <a:close/>
                  <a:moveTo>
                    <a:pt x="638" y="120"/>
                  </a:moveTo>
                  <a:lnTo>
                    <a:pt x="638" y="120"/>
                  </a:lnTo>
                  <a:lnTo>
                    <a:pt x="650" y="120"/>
                  </a:lnTo>
                  <a:lnTo>
                    <a:pt x="664" y="122"/>
                  </a:lnTo>
                  <a:lnTo>
                    <a:pt x="676" y="126"/>
                  </a:lnTo>
                  <a:lnTo>
                    <a:pt x="688" y="130"/>
                  </a:lnTo>
                  <a:lnTo>
                    <a:pt x="700" y="136"/>
                  </a:lnTo>
                  <a:lnTo>
                    <a:pt x="712" y="142"/>
                  </a:lnTo>
                  <a:lnTo>
                    <a:pt x="722" y="150"/>
                  </a:lnTo>
                  <a:lnTo>
                    <a:pt x="730" y="158"/>
                  </a:lnTo>
                  <a:lnTo>
                    <a:pt x="740" y="168"/>
                  </a:lnTo>
                  <a:lnTo>
                    <a:pt x="746" y="178"/>
                  </a:lnTo>
                  <a:lnTo>
                    <a:pt x="754" y="190"/>
                  </a:lnTo>
                  <a:lnTo>
                    <a:pt x="760" y="202"/>
                  </a:lnTo>
                  <a:lnTo>
                    <a:pt x="764" y="214"/>
                  </a:lnTo>
                  <a:lnTo>
                    <a:pt x="766" y="226"/>
                  </a:lnTo>
                  <a:lnTo>
                    <a:pt x="768" y="238"/>
                  </a:lnTo>
                  <a:lnTo>
                    <a:pt x="770" y="252"/>
                  </a:lnTo>
                  <a:lnTo>
                    <a:pt x="770" y="252"/>
                  </a:lnTo>
                  <a:lnTo>
                    <a:pt x="768" y="276"/>
                  </a:lnTo>
                  <a:lnTo>
                    <a:pt x="768" y="276"/>
                  </a:lnTo>
                  <a:lnTo>
                    <a:pt x="736" y="268"/>
                  </a:lnTo>
                  <a:lnTo>
                    <a:pt x="704" y="262"/>
                  </a:lnTo>
                  <a:lnTo>
                    <a:pt x="670" y="258"/>
                  </a:lnTo>
                  <a:lnTo>
                    <a:pt x="638" y="256"/>
                  </a:lnTo>
                  <a:lnTo>
                    <a:pt x="638" y="256"/>
                  </a:lnTo>
                  <a:lnTo>
                    <a:pt x="604" y="258"/>
                  </a:lnTo>
                  <a:lnTo>
                    <a:pt x="570" y="262"/>
                  </a:lnTo>
                  <a:lnTo>
                    <a:pt x="538" y="268"/>
                  </a:lnTo>
                  <a:lnTo>
                    <a:pt x="508" y="276"/>
                  </a:lnTo>
                  <a:lnTo>
                    <a:pt x="508" y="276"/>
                  </a:lnTo>
                  <a:lnTo>
                    <a:pt x="504" y="252"/>
                  </a:lnTo>
                  <a:lnTo>
                    <a:pt x="504" y="252"/>
                  </a:lnTo>
                  <a:lnTo>
                    <a:pt x="506" y="238"/>
                  </a:lnTo>
                  <a:lnTo>
                    <a:pt x="508" y="226"/>
                  </a:lnTo>
                  <a:lnTo>
                    <a:pt x="510" y="214"/>
                  </a:lnTo>
                  <a:lnTo>
                    <a:pt x="516" y="202"/>
                  </a:lnTo>
                  <a:lnTo>
                    <a:pt x="520" y="190"/>
                  </a:lnTo>
                  <a:lnTo>
                    <a:pt x="528" y="178"/>
                  </a:lnTo>
                  <a:lnTo>
                    <a:pt x="536" y="168"/>
                  </a:lnTo>
                  <a:lnTo>
                    <a:pt x="544" y="158"/>
                  </a:lnTo>
                  <a:lnTo>
                    <a:pt x="552" y="150"/>
                  </a:lnTo>
                  <a:lnTo>
                    <a:pt x="564" y="142"/>
                  </a:lnTo>
                  <a:lnTo>
                    <a:pt x="574" y="136"/>
                  </a:lnTo>
                  <a:lnTo>
                    <a:pt x="586" y="130"/>
                  </a:lnTo>
                  <a:lnTo>
                    <a:pt x="598" y="126"/>
                  </a:lnTo>
                  <a:lnTo>
                    <a:pt x="610" y="122"/>
                  </a:lnTo>
                  <a:lnTo>
                    <a:pt x="624" y="120"/>
                  </a:lnTo>
                  <a:lnTo>
                    <a:pt x="638" y="120"/>
                  </a:lnTo>
                  <a:lnTo>
                    <a:pt x="638" y="120"/>
                  </a:lnTo>
                  <a:close/>
                  <a:moveTo>
                    <a:pt x="638" y="376"/>
                  </a:moveTo>
                  <a:lnTo>
                    <a:pt x="638" y="376"/>
                  </a:lnTo>
                  <a:lnTo>
                    <a:pt x="670" y="378"/>
                  </a:lnTo>
                  <a:lnTo>
                    <a:pt x="702" y="384"/>
                  </a:lnTo>
                  <a:lnTo>
                    <a:pt x="734" y="392"/>
                  </a:lnTo>
                  <a:lnTo>
                    <a:pt x="764" y="402"/>
                  </a:lnTo>
                  <a:lnTo>
                    <a:pt x="792" y="416"/>
                  </a:lnTo>
                  <a:lnTo>
                    <a:pt x="818" y="432"/>
                  </a:lnTo>
                  <a:lnTo>
                    <a:pt x="844" y="450"/>
                  </a:lnTo>
                  <a:lnTo>
                    <a:pt x="866" y="472"/>
                  </a:lnTo>
                  <a:lnTo>
                    <a:pt x="888" y="494"/>
                  </a:lnTo>
                  <a:lnTo>
                    <a:pt x="906" y="520"/>
                  </a:lnTo>
                  <a:lnTo>
                    <a:pt x="922" y="546"/>
                  </a:lnTo>
                  <a:lnTo>
                    <a:pt x="936" y="576"/>
                  </a:lnTo>
                  <a:lnTo>
                    <a:pt x="948" y="604"/>
                  </a:lnTo>
                  <a:lnTo>
                    <a:pt x="956" y="636"/>
                  </a:lnTo>
                  <a:lnTo>
                    <a:pt x="960" y="668"/>
                  </a:lnTo>
                  <a:lnTo>
                    <a:pt x="962" y="702"/>
                  </a:lnTo>
                  <a:lnTo>
                    <a:pt x="962" y="724"/>
                  </a:lnTo>
                  <a:lnTo>
                    <a:pt x="962" y="724"/>
                  </a:lnTo>
                  <a:lnTo>
                    <a:pt x="938" y="730"/>
                  </a:lnTo>
                  <a:lnTo>
                    <a:pt x="916" y="734"/>
                  </a:lnTo>
                  <a:lnTo>
                    <a:pt x="894" y="738"/>
                  </a:lnTo>
                  <a:lnTo>
                    <a:pt x="874" y="740"/>
                  </a:lnTo>
                  <a:lnTo>
                    <a:pt x="832" y="742"/>
                  </a:lnTo>
                  <a:lnTo>
                    <a:pt x="794" y="738"/>
                  </a:lnTo>
                  <a:lnTo>
                    <a:pt x="758" y="730"/>
                  </a:lnTo>
                  <a:lnTo>
                    <a:pt x="726" y="720"/>
                  </a:lnTo>
                  <a:lnTo>
                    <a:pt x="696" y="708"/>
                  </a:lnTo>
                  <a:lnTo>
                    <a:pt x="668" y="694"/>
                  </a:lnTo>
                  <a:lnTo>
                    <a:pt x="644" y="680"/>
                  </a:lnTo>
                  <a:lnTo>
                    <a:pt x="622" y="664"/>
                  </a:lnTo>
                  <a:lnTo>
                    <a:pt x="604" y="648"/>
                  </a:lnTo>
                  <a:lnTo>
                    <a:pt x="588" y="634"/>
                  </a:lnTo>
                  <a:lnTo>
                    <a:pt x="566" y="612"/>
                  </a:lnTo>
                  <a:lnTo>
                    <a:pt x="556" y="602"/>
                  </a:lnTo>
                  <a:lnTo>
                    <a:pt x="556" y="602"/>
                  </a:lnTo>
                  <a:lnTo>
                    <a:pt x="548" y="592"/>
                  </a:lnTo>
                  <a:lnTo>
                    <a:pt x="538" y="584"/>
                  </a:lnTo>
                  <a:lnTo>
                    <a:pt x="526" y="580"/>
                  </a:lnTo>
                  <a:lnTo>
                    <a:pt x="514" y="578"/>
                  </a:lnTo>
                  <a:lnTo>
                    <a:pt x="514" y="578"/>
                  </a:lnTo>
                  <a:lnTo>
                    <a:pt x="500" y="578"/>
                  </a:lnTo>
                  <a:lnTo>
                    <a:pt x="488" y="582"/>
                  </a:lnTo>
                  <a:lnTo>
                    <a:pt x="476" y="586"/>
                  </a:lnTo>
                  <a:lnTo>
                    <a:pt x="466" y="594"/>
                  </a:lnTo>
                  <a:lnTo>
                    <a:pt x="466" y="594"/>
                  </a:lnTo>
                  <a:lnTo>
                    <a:pt x="446" y="614"/>
                  </a:lnTo>
                  <a:lnTo>
                    <a:pt x="424" y="632"/>
                  </a:lnTo>
                  <a:lnTo>
                    <a:pt x="404" y="648"/>
                  </a:lnTo>
                  <a:lnTo>
                    <a:pt x="384" y="660"/>
                  </a:lnTo>
                  <a:lnTo>
                    <a:pt x="364" y="672"/>
                  </a:lnTo>
                  <a:lnTo>
                    <a:pt x="346" y="680"/>
                  </a:lnTo>
                  <a:lnTo>
                    <a:pt x="312" y="694"/>
                  </a:lnTo>
                  <a:lnTo>
                    <a:pt x="312" y="694"/>
                  </a:lnTo>
                  <a:lnTo>
                    <a:pt x="316" y="660"/>
                  </a:lnTo>
                  <a:lnTo>
                    <a:pt x="320" y="630"/>
                  </a:lnTo>
                  <a:lnTo>
                    <a:pt x="330" y="598"/>
                  </a:lnTo>
                  <a:lnTo>
                    <a:pt x="340" y="570"/>
                  </a:lnTo>
                  <a:lnTo>
                    <a:pt x="354" y="542"/>
                  </a:lnTo>
                  <a:lnTo>
                    <a:pt x="370" y="516"/>
                  </a:lnTo>
                  <a:lnTo>
                    <a:pt x="390" y="492"/>
                  </a:lnTo>
                  <a:lnTo>
                    <a:pt x="410" y="470"/>
                  </a:lnTo>
                  <a:lnTo>
                    <a:pt x="434" y="448"/>
                  </a:lnTo>
                  <a:lnTo>
                    <a:pt x="458" y="430"/>
                  </a:lnTo>
                  <a:lnTo>
                    <a:pt x="484" y="414"/>
                  </a:lnTo>
                  <a:lnTo>
                    <a:pt x="512" y="402"/>
                  </a:lnTo>
                  <a:lnTo>
                    <a:pt x="542" y="390"/>
                  </a:lnTo>
                  <a:lnTo>
                    <a:pt x="572" y="384"/>
                  </a:lnTo>
                  <a:lnTo>
                    <a:pt x="604" y="378"/>
                  </a:lnTo>
                  <a:lnTo>
                    <a:pt x="638" y="376"/>
                  </a:lnTo>
                  <a:lnTo>
                    <a:pt x="638" y="376"/>
                  </a:lnTo>
                  <a:close/>
                  <a:moveTo>
                    <a:pt x="638" y="1514"/>
                  </a:moveTo>
                  <a:lnTo>
                    <a:pt x="498" y="1376"/>
                  </a:lnTo>
                  <a:lnTo>
                    <a:pt x="498" y="1376"/>
                  </a:lnTo>
                  <a:lnTo>
                    <a:pt x="504" y="1352"/>
                  </a:lnTo>
                  <a:lnTo>
                    <a:pt x="504" y="1328"/>
                  </a:lnTo>
                  <a:lnTo>
                    <a:pt x="504" y="1254"/>
                  </a:lnTo>
                  <a:lnTo>
                    <a:pt x="504" y="1254"/>
                  </a:lnTo>
                  <a:lnTo>
                    <a:pt x="536" y="1262"/>
                  </a:lnTo>
                  <a:lnTo>
                    <a:pt x="570" y="1270"/>
                  </a:lnTo>
                  <a:lnTo>
                    <a:pt x="602" y="1274"/>
                  </a:lnTo>
                  <a:lnTo>
                    <a:pt x="638" y="1274"/>
                  </a:lnTo>
                  <a:lnTo>
                    <a:pt x="638" y="1274"/>
                  </a:lnTo>
                  <a:lnTo>
                    <a:pt x="672" y="1274"/>
                  </a:lnTo>
                  <a:lnTo>
                    <a:pt x="704" y="1270"/>
                  </a:lnTo>
                  <a:lnTo>
                    <a:pt x="738" y="1262"/>
                  </a:lnTo>
                  <a:lnTo>
                    <a:pt x="770" y="1254"/>
                  </a:lnTo>
                  <a:lnTo>
                    <a:pt x="770" y="1328"/>
                  </a:lnTo>
                  <a:lnTo>
                    <a:pt x="770" y="1328"/>
                  </a:lnTo>
                  <a:lnTo>
                    <a:pt x="772" y="1352"/>
                  </a:lnTo>
                  <a:lnTo>
                    <a:pt x="776" y="1376"/>
                  </a:lnTo>
                  <a:lnTo>
                    <a:pt x="638" y="1514"/>
                  </a:lnTo>
                  <a:close/>
                  <a:moveTo>
                    <a:pt x="638" y="1154"/>
                  </a:moveTo>
                  <a:lnTo>
                    <a:pt x="638" y="1154"/>
                  </a:lnTo>
                  <a:lnTo>
                    <a:pt x="604" y="1152"/>
                  </a:lnTo>
                  <a:lnTo>
                    <a:pt x="572" y="1148"/>
                  </a:lnTo>
                  <a:lnTo>
                    <a:pt x="540" y="1140"/>
                  </a:lnTo>
                  <a:lnTo>
                    <a:pt x="510" y="1128"/>
                  </a:lnTo>
                  <a:lnTo>
                    <a:pt x="482" y="1116"/>
                  </a:lnTo>
                  <a:lnTo>
                    <a:pt x="456" y="1098"/>
                  </a:lnTo>
                  <a:lnTo>
                    <a:pt x="430" y="1080"/>
                  </a:lnTo>
                  <a:lnTo>
                    <a:pt x="408" y="1060"/>
                  </a:lnTo>
                  <a:lnTo>
                    <a:pt x="386" y="1036"/>
                  </a:lnTo>
                  <a:lnTo>
                    <a:pt x="368" y="1012"/>
                  </a:lnTo>
                  <a:lnTo>
                    <a:pt x="352" y="984"/>
                  </a:lnTo>
                  <a:lnTo>
                    <a:pt x="338" y="956"/>
                  </a:lnTo>
                  <a:lnTo>
                    <a:pt x="328" y="926"/>
                  </a:lnTo>
                  <a:lnTo>
                    <a:pt x="318" y="896"/>
                  </a:lnTo>
                  <a:lnTo>
                    <a:pt x="314" y="862"/>
                  </a:lnTo>
                  <a:lnTo>
                    <a:pt x="312" y="830"/>
                  </a:lnTo>
                  <a:lnTo>
                    <a:pt x="312" y="818"/>
                  </a:lnTo>
                  <a:lnTo>
                    <a:pt x="312" y="818"/>
                  </a:lnTo>
                  <a:lnTo>
                    <a:pt x="352" y="806"/>
                  </a:lnTo>
                  <a:lnTo>
                    <a:pt x="374" y="798"/>
                  </a:lnTo>
                  <a:lnTo>
                    <a:pt x="398" y="788"/>
                  </a:lnTo>
                  <a:lnTo>
                    <a:pt x="424" y="774"/>
                  </a:lnTo>
                  <a:lnTo>
                    <a:pt x="450" y="760"/>
                  </a:lnTo>
                  <a:lnTo>
                    <a:pt x="478" y="742"/>
                  </a:lnTo>
                  <a:lnTo>
                    <a:pt x="506" y="722"/>
                  </a:lnTo>
                  <a:lnTo>
                    <a:pt x="506" y="722"/>
                  </a:lnTo>
                  <a:lnTo>
                    <a:pt x="526" y="740"/>
                  </a:lnTo>
                  <a:lnTo>
                    <a:pt x="552" y="762"/>
                  </a:lnTo>
                  <a:lnTo>
                    <a:pt x="582" y="782"/>
                  </a:lnTo>
                  <a:lnTo>
                    <a:pt x="616" y="802"/>
                  </a:lnTo>
                  <a:lnTo>
                    <a:pt x="616" y="802"/>
                  </a:lnTo>
                  <a:lnTo>
                    <a:pt x="638" y="814"/>
                  </a:lnTo>
                  <a:lnTo>
                    <a:pt x="662" y="824"/>
                  </a:lnTo>
                  <a:lnTo>
                    <a:pt x="688" y="834"/>
                  </a:lnTo>
                  <a:lnTo>
                    <a:pt x="716" y="844"/>
                  </a:lnTo>
                  <a:lnTo>
                    <a:pt x="746" y="850"/>
                  </a:lnTo>
                  <a:lnTo>
                    <a:pt x="778" y="856"/>
                  </a:lnTo>
                  <a:lnTo>
                    <a:pt x="810" y="860"/>
                  </a:lnTo>
                  <a:lnTo>
                    <a:pt x="846" y="862"/>
                  </a:lnTo>
                  <a:lnTo>
                    <a:pt x="846" y="862"/>
                  </a:lnTo>
                  <a:lnTo>
                    <a:pt x="874" y="860"/>
                  </a:lnTo>
                  <a:lnTo>
                    <a:pt x="902" y="858"/>
                  </a:lnTo>
                  <a:lnTo>
                    <a:pt x="932" y="854"/>
                  </a:lnTo>
                  <a:lnTo>
                    <a:pt x="962" y="848"/>
                  </a:lnTo>
                  <a:lnTo>
                    <a:pt x="962" y="848"/>
                  </a:lnTo>
                  <a:lnTo>
                    <a:pt x="958" y="880"/>
                  </a:lnTo>
                  <a:lnTo>
                    <a:pt x="952" y="910"/>
                  </a:lnTo>
                  <a:lnTo>
                    <a:pt x="942" y="940"/>
                  </a:lnTo>
                  <a:lnTo>
                    <a:pt x="932" y="968"/>
                  </a:lnTo>
                  <a:lnTo>
                    <a:pt x="916" y="994"/>
                  </a:lnTo>
                  <a:lnTo>
                    <a:pt x="900" y="1020"/>
                  </a:lnTo>
                  <a:lnTo>
                    <a:pt x="882" y="1044"/>
                  </a:lnTo>
                  <a:lnTo>
                    <a:pt x="860" y="1066"/>
                  </a:lnTo>
                  <a:lnTo>
                    <a:pt x="838" y="1084"/>
                  </a:lnTo>
                  <a:lnTo>
                    <a:pt x="814" y="1102"/>
                  </a:lnTo>
                  <a:lnTo>
                    <a:pt x="788" y="1118"/>
                  </a:lnTo>
                  <a:lnTo>
                    <a:pt x="760" y="1130"/>
                  </a:lnTo>
                  <a:lnTo>
                    <a:pt x="730" y="1140"/>
                  </a:lnTo>
                  <a:lnTo>
                    <a:pt x="700" y="1148"/>
                  </a:lnTo>
                  <a:lnTo>
                    <a:pt x="670" y="1152"/>
                  </a:lnTo>
                  <a:lnTo>
                    <a:pt x="638" y="1154"/>
                  </a:lnTo>
                  <a:lnTo>
                    <a:pt x="638" y="11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kern="0">
                <a:solidFill>
                  <a:srgbClr val="084F91"/>
                </a:solidFill>
                <a:latin typeface="Roboto Thin"/>
                <a:cs typeface="Arial"/>
              </a:endParaRPr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1B6D5667-B5DA-CB4E-13A0-200E415A6D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78" y="1298"/>
              <a:ext cx="1211" cy="2172"/>
            </a:xfrm>
            <a:custGeom>
              <a:avLst/>
              <a:gdLst>
                <a:gd name="T0" fmla="*/ 713 w 1211"/>
                <a:gd name="T1" fmla="*/ 1050 h 2172"/>
                <a:gd name="T2" fmla="*/ 697 w 1211"/>
                <a:gd name="T3" fmla="*/ 922 h 2172"/>
                <a:gd name="T4" fmla="*/ 807 w 1211"/>
                <a:gd name="T5" fmla="*/ 758 h 2172"/>
                <a:gd name="T6" fmla="*/ 831 w 1211"/>
                <a:gd name="T7" fmla="*/ 570 h 2172"/>
                <a:gd name="T8" fmla="*/ 881 w 1211"/>
                <a:gd name="T9" fmla="*/ 542 h 2172"/>
                <a:gd name="T10" fmla="*/ 889 w 1211"/>
                <a:gd name="T11" fmla="*/ 342 h 2172"/>
                <a:gd name="T12" fmla="*/ 803 w 1211"/>
                <a:gd name="T13" fmla="*/ 140 h 2172"/>
                <a:gd name="T14" fmla="*/ 623 w 1211"/>
                <a:gd name="T15" fmla="*/ 18 h 2172"/>
                <a:gd name="T16" fmla="*/ 343 w 1211"/>
                <a:gd name="T17" fmla="*/ 2 h 2172"/>
                <a:gd name="T18" fmla="*/ 138 w 1211"/>
                <a:gd name="T19" fmla="*/ 88 h 2172"/>
                <a:gd name="T20" fmla="*/ 16 w 1211"/>
                <a:gd name="T21" fmla="*/ 268 h 2172"/>
                <a:gd name="T22" fmla="*/ 2 w 1211"/>
                <a:gd name="T23" fmla="*/ 522 h 2172"/>
                <a:gd name="T24" fmla="*/ 48 w 1211"/>
                <a:gd name="T25" fmla="*/ 568 h 2172"/>
                <a:gd name="T26" fmla="*/ 66 w 1211"/>
                <a:gd name="T27" fmla="*/ 680 h 2172"/>
                <a:gd name="T28" fmla="*/ 164 w 1211"/>
                <a:gd name="T29" fmla="*/ 894 h 2172"/>
                <a:gd name="T30" fmla="*/ 187 w 1211"/>
                <a:gd name="T31" fmla="*/ 1034 h 2172"/>
                <a:gd name="T32" fmla="*/ 154 w 1211"/>
                <a:gd name="T33" fmla="*/ 1068 h 2172"/>
                <a:gd name="T34" fmla="*/ 122 w 1211"/>
                <a:gd name="T35" fmla="*/ 1126 h 2172"/>
                <a:gd name="T36" fmla="*/ 150 w 1211"/>
                <a:gd name="T37" fmla="*/ 1174 h 2172"/>
                <a:gd name="T38" fmla="*/ 209 w 1211"/>
                <a:gd name="T39" fmla="*/ 1176 h 2172"/>
                <a:gd name="T40" fmla="*/ 387 w 1211"/>
                <a:gd name="T41" fmla="*/ 2124 h 2172"/>
                <a:gd name="T42" fmla="*/ 433 w 1211"/>
                <a:gd name="T43" fmla="*/ 2172 h 2172"/>
                <a:gd name="T44" fmla="*/ 489 w 1211"/>
                <a:gd name="T45" fmla="*/ 2154 h 2172"/>
                <a:gd name="T46" fmla="*/ 653 w 1211"/>
                <a:gd name="T47" fmla="*/ 1156 h 2172"/>
                <a:gd name="T48" fmla="*/ 909 w 1211"/>
                <a:gd name="T49" fmla="*/ 1436 h 2172"/>
                <a:gd name="T50" fmla="*/ 839 w 1211"/>
                <a:gd name="T51" fmla="*/ 1566 h 2172"/>
                <a:gd name="T52" fmla="*/ 839 w 1211"/>
                <a:gd name="T53" fmla="*/ 2136 h 2172"/>
                <a:gd name="T54" fmla="*/ 895 w 1211"/>
                <a:gd name="T55" fmla="*/ 2172 h 2172"/>
                <a:gd name="T56" fmla="*/ 945 w 1211"/>
                <a:gd name="T57" fmla="*/ 2146 h 2172"/>
                <a:gd name="T58" fmla="*/ 955 w 1211"/>
                <a:gd name="T59" fmla="*/ 1602 h 2172"/>
                <a:gd name="T60" fmla="*/ 985 w 1211"/>
                <a:gd name="T61" fmla="*/ 1532 h 2172"/>
                <a:gd name="T62" fmla="*/ 1091 w 1211"/>
                <a:gd name="T63" fmla="*/ 2112 h 2172"/>
                <a:gd name="T64" fmla="*/ 1117 w 1211"/>
                <a:gd name="T65" fmla="*/ 2162 h 2172"/>
                <a:gd name="T66" fmla="*/ 1175 w 1211"/>
                <a:gd name="T67" fmla="*/ 2168 h 2172"/>
                <a:gd name="T68" fmla="*/ 1211 w 1211"/>
                <a:gd name="T69" fmla="*/ 2112 h 2172"/>
                <a:gd name="T70" fmla="*/ 1201 w 1211"/>
                <a:gd name="T71" fmla="*/ 1392 h 2172"/>
                <a:gd name="T72" fmla="*/ 1117 w 1211"/>
                <a:gd name="T73" fmla="*/ 1264 h 2172"/>
                <a:gd name="T74" fmla="*/ 120 w 1211"/>
                <a:gd name="T75" fmla="*/ 382 h 2172"/>
                <a:gd name="T76" fmla="*/ 140 w 1211"/>
                <a:gd name="T77" fmla="*/ 280 h 2172"/>
                <a:gd name="T78" fmla="*/ 235 w 1211"/>
                <a:gd name="T79" fmla="*/ 164 h 2172"/>
                <a:gd name="T80" fmla="*/ 381 w 1211"/>
                <a:gd name="T81" fmla="*/ 120 h 2172"/>
                <a:gd name="T82" fmla="*/ 611 w 1211"/>
                <a:gd name="T83" fmla="*/ 140 h 2172"/>
                <a:gd name="T84" fmla="*/ 725 w 1211"/>
                <a:gd name="T85" fmla="*/ 236 h 2172"/>
                <a:gd name="T86" fmla="*/ 771 w 1211"/>
                <a:gd name="T87" fmla="*/ 382 h 2172"/>
                <a:gd name="T88" fmla="*/ 595 w 1211"/>
                <a:gd name="T89" fmla="*/ 424 h 2172"/>
                <a:gd name="T90" fmla="*/ 351 w 1211"/>
                <a:gd name="T91" fmla="*/ 332 h 2172"/>
                <a:gd name="T92" fmla="*/ 317 w 1211"/>
                <a:gd name="T93" fmla="*/ 322 h 2172"/>
                <a:gd name="T94" fmla="*/ 253 w 1211"/>
                <a:gd name="T95" fmla="*/ 358 h 2172"/>
                <a:gd name="T96" fmla="*/ 120 w 1211"/>
                <a:gd name="T97" fmla="*/ 436 h 2172"/>
                <a:gd name="T98" fmla="*/ 313 w 1211"/>
                <a:gd name="T99" fmla="*/ 1008 h 2172"/>
                <a:gd name="T100" fmla="*/ 445 w 1211"/>
                <a:gd name="T101" fmla="*/ 1018 h 2172"/>
                <a:gd name="T102" fmla="*/ 577 w 1211"/>
                <a:gd name="T103" fmla="*/ 1008 h 2172"/>
                <a:gd name="T104" fmla="*/ 445 w 1211"/>
                <a:gd name="T105" fmla="*/ 898 h 2172"/>
                <a:gd name="T106" fmla="*/ 299 w 1211"/>
                <a:gd name="T107" fmla="*/ 854 h 2172"/>
                <a:gd name="T108" fmla="*/ 205 w 1211"/>
                <a:gd name="T109" fmla="*/ 738 h 2172"/>
                <a:gd name="T110" fmla="*/ 184 w 1211"/>
                <a:gd name="T111" fmla="*/ 540 h 2172"/>
                <a:gd name="T112" fmla="*/ 325 w 1211"/>
                <a:gd name="T113" fmla="*/ 454 h 2172"/>
                <a:gd name="T114" fmla="*/ 577 w 1211"/>
                <a:gd name="T115" fmla="*/ 542 h 2172"/>
                <a:gd name="T116" fmla="*/ 701 w 1211"/>
                <a:gd name="T117" fmla="*/ 690 h 2172"/>
                <a:gd name="T118" fmla="*/ 629 w 1211"/>
                <a:gd name="T119" fmla="*/ 822 h 2172"/>
                <a:gd name="T120" fmla="*/ 499 w 1211"/>
                <a:gd name="T121" fmla="*/ 892 h 2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11" h="2172" extrusionOk="0">
                  <a:moveTo>
                    <a:pt x="1071" y="1236"/>
                  </a:moveTo>
                  <a:lnTo>
                    <a:pt x="735" y="1068"/>
                  </a:lnTo>
                  <a:lnTo>
                    <a:pt x="735" y="1068"/>
                  </a:lnTo>
                  <a:lnTo>
                    <a:pt x="727" y="1064"/>
                  </a:lnTo>
                  <a:lnTo>
                    <a:pt x="719" y="1058"/>
                  </a:lnTo>
                  <a:lnTo>
                    <a:pt x="713" y="1050"/>
                  </a:lnTo>
                  <a:lnTo>
                    <a:pt x="709" y="1044"/>
                  </a:lnTo>
                  <a:lnTo>
                    <a:pt x="703" y="1034"/>
                  </a:lnTo>
                  <a:lnTo>
                    <a:pt x="701" y="1026"/>
                  </a:lnTo>
                  <a:lnTo>
                    <a:pt x="699" y="1016"/>
                  </a:lnTo>
                  <a:lnTo>
                    <a:pt x="697" y="1008"/>
                  </a:lnTo>
                  <a:lnTo>
                    <a:pt x="697" y="922"/>
                  </a:lnTo>
                  <a:lnTo>
                    <a:pt x="697" y="922"/>
                  </a:lnTo>
                  <a:lnTo>
                    <a:pt x="727" y="894"/>
                  </a:lnTo>
                  <a:lnTo>
                    <a:pt x="751" y="864"/>
                  </a:lnTo>
                  <a:lnTo>
                    <a:pt x="773" y="832"/>
                  </a:lnTo>
                  <a:lnTo>
                    <a:pt x="791" y="796"/>
                  </a:lnTo>
                  <a:lnTo>
                    <a:pt x="807" y="758"/>
                  </a:lnTo>
                  <a:lnTo>
                    <a:pt x="817" y="720"/>
                  </a:lnTo>
                  <a:lnTo>
                    <a:pt x="823" y="680"/>
                  </a:lnTo>
                  <a:lnTo>
                    <a:pt x="827" y="638"/>
                  </a:lnTo>
                  <a:lnTo>
                    <a:pt x="827" y="570"/>
                  </a:lnTo>
                  <a:lnTo>
                    <a:pt x="827" y="570"/>
                  </a:lnTo>
                  <a:lnTo>
                    <a:pt x="831" y="570"/>
                  </a:lnTo>
                  <a:lnTo>
                    <a:pt x="831" y="570"/>
                  </a:lnTo>
                  <a:lnTo>
                    <a:pt x="843" y="568"/>
                  </a:lnTo>
                  <a:lnTo>
                    <a:pt x="853" y="564"/>
                  </a:lnTo>
                  <a:lnTo>
                    <a:pt x="863" y="560"/>
                  </a:lnTo>
                  <a:lnTo>
                    <a:pt x="873" y="552"/>
                  </a:lnTo>
                  <a:lnTo>
                    <a:pt x="881" y="542"/>
                  </a:lnTo>
                  <a:lnTo>
                    <a:pt x="885" y="532"/>
                  </a:lnTo>
                  <a:lnTo>
                    <a:pt x="889" y="522"/>
                  </a:lnTo>
                  <a:lnTo>
                    <a:pt x="891" y="510"/>
                  </a:lnTo>
                  <a:lnTo>
                    <a:pt x="891" y="382"/>
                  </a:lnTo>
                  <a:lnTo>
                    <a:pt x="891" y="382"/>
                  </a:lnTo>
                  <a:lnTo>
                    <a:pt x="889" y="342"/>
                  </a:lnTo>
                  <a:lnTo>
                    <a:pt x="883" y="304"/>
                  </a:lnTo>
                  <a:lnTo>
                    <a:pt x="873" y="268"/>
                  </a:lnTo>
                  <a:lnTo>
                    <a:pt x="861" y="234"/>
                  </a:lnTo>
                  <a:lnTo>
                    <a:pt x="845" y="200"/>
                  </a:lnTo>
                  <a:lnTo>
                    <a:pt x="825" y="168"/>
                  </a:lnTo>
                  <a:lnTo>
                    <a:pt x="803" y="140"/>
                  </a:lnTo>
                  <a:lnTo>
                    <a:pt x="779" y="112"/>
                  </a:lnTo>
                  <a:lnTo>
                    <a:pt x="751" y="88"/>
                  </a:lnTo>
                  <a:lnTo>
                    <a:pt x="723" y="66"/>
                  </a:lnTo>
                  <a:lnTo>
                    <a:pt x="691" y="46"/>
                  </a:lnTo>
                  <a:lnTo>
                    <a:pt x="657" y="30"/>
                  </a:lnTo>
                  <a:lnTo>
                    <a:pt x="623" y="18"/>
                  </a:lnTo>
                  <a:lnTo>
                    <a:pt x="587" y="8"/>
                  </a:lnTo>
                  <a:lnTo>
                    <a:pt x="549" y="2"/>
                  </a:lnTo>
                  <a:lnTo>
                    <a:pt x="509" y="0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43" y="2"/>
                  </a:lnTo>
                  <a:lnTo>
                    <a:pt x="305" y="8"/>
                  </a:lnTo>
                  <a:lnTo>
                    <a:pt x="269" y="18"/>
                  </a:lnTo>
                  <a:lnTo>
                    <a:pt x="233" y="30"/>
                  </a:lnTo>
                  <a:lnTo>
                    <a:pt x="201" y="46"/>
                  </a:lnTo>
                  <a:lnTo>
                    <a:pt x="168" y="66"/>
                  </a:lnTo>
                  <a:lnTo>
                    <a:pt x="138" y="88"/>
                  </a:lnTo>
                  <a:lnTo>
                    <a:pt x="112" y="112"/>
                  </a:lnTo>
                  <a:lnTo>
                    <a:pt x="86" y="140"/>
                  </a:lnTo>
                  <a:lnTo>
                    <a:pt x="64" y="168"/>
                  </a:lnTo>
                  <a:lnTo>
                    <a:pt x="46" y="200"/>
                  </a:lnTo>
                  <a:lnTo>
                    <a:pt x="30" y="234"/>
                  </a:lnTo>
                  <a:lnTo>
                    <a:pt x="16" y="268"/>
                  </a:lnTo>
                  <a:lnTo>
                    <a:pt x="8" y="304"/>
                  </a:lnTo>
                  <a:lnTo>
                    <a:pt x="2" y="342"/>
                  </a:lnTo>
                  <a:lnTo>
                    <a:pt x="0" y="382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2" y="522"/>
                  </a:lnTo>
                  <a:lnTo>
                    <a:pt x="4" y="532"/>
                  </a:lnTo>
                  <a:lnTo>
                    <a:pt x="10" y="542"/>
                  </a:lnTo>
                  <a:lnTo>
                    <a:pt x="18" y="552"/>
                  </a:lnTo>
                  <a:lnTo>
                    <a:pt x="26" y="560"/>
                  </a:lnTo>
                  <a:lnTo>
                    <a:pt x="36" y="564"/>
                  </a:lnTo>
                  <a:lnTo>
                    <a:pt x="48" y="568"/>
                  </a:lnTo>
                  <a:lnTo>
                    <a:pt x="60" y="570"/>
                  </a:lnTo>
                  <a:lnTo>
                    <a:pt x="60" y="570"/>
                  </a:lnTo>
                  <a:lnTo>
                    <a:pt x="64" y="570"/>
                  </a:lnTo>
                  <a:lnTo>
                    <a:pt x="64" y="638"/>
                  </a:lnTo>
                  <a:lnTo>
                    <a:pt x="64" y="638"/>
                  </a:lnTo>
                  <a:lnTo>
                    <a:pt x="66" y="680"/>
                  </a:lnTo>
                  <a:lnTo>
                    <a:pt x="72" y="720"/>
                  </a:lnTo>
                  <a:lnTo>
                    <a:pt x="84" y="758"/>
                  </a:lnTo>
                  <a:lnTo>
                    <a:pt x="98" y="796"/>
                  </a:lnTo>
                  <a:lnTo>
                    <a:pt x="118" y="832"/>
                  </a:lnTo>
                  <a:lnTo>
                    <a:pt x="138" y="864"/>
                  </a:lnTo>
                  <a:lnTo>
                    <a:pt x="164" y="894"/>
                  </a:lnTo>
                  <a:lnTo>
                    <a:pt x="193" y="922"/>
                  </a:lnTo>
                  <a:lnTo>
                    <a:pt x="193" y="1008"/>
                  </a:lnTo>
                  <a:lnTo>
                    <a:pt x="193" y="1008"/>
                  </a:lnTo>
                  <a:lnTo>
                    <a:pt x="193" y="1016"/>
                  </a:lnTo>
                  <a:lnTo>
                    <a:pt x="191" y="1026"/>
                  </a:lnTo>
                  <a:lnTo>
                    <a:pt x="187" y="1034"/>
                  </a:lnTo>
                  <a:lnTo>
                    <a:pt x="182" y="1044"/>
                  </a:lnTo>
                  <a:lnTo>
                    <a:pt x="176" y="1050"/>
                  </a:lnTo>
                  <a:lnTo>
                    <a:pt x="170" y="1058"/>
                  </a:lnTo>
                  <a:lnTo>
                    <a:pt x="162" y="1064"/>
                  </a:lnTo>
                  <a:lnTo>
                    <a:pt x="154" y="1068"/>
                  </a:lnTo>
                  <a:lnTo>
                    <a:pt x="154" y="1068"/>
                  </a:lnTo>
                  <a:lnTo>
                    <a:pt x="144" y="1074"/>
                  </a:lnTo>
                  <a:lnTo>
                    <a:pt x="136" y="1082"/>
                  </a:lnTo>
                  <a:lnTo>
                    <a:pt x="130" y="1092"/>
                  </a:lnTo>
                  <a:lnTo>
                    <a:pt x="124" y="1102"/>
                  </a:lnTo>
                  <a:lnTo>
                    <a:pt x="122" y="1114"/>
                  </a:lnTo>
                  <a:lnTo>
                    <a:pt x="122" y="1126"/>
                  </a:lnTo>
                  <a:lnTo>
                    <a:pt x="124" y="1138"/>
                  </a:lnTo>
                  <a:lnTo>
                    <a:pt x="128" y="1148"/>
                  </a:lnTo>
                  <a:lnTo>
                    <a:pt x="128" y="1148"/>
                  </a:lnTo>
                  <a:lnTo>
                    <a:pt x="132" y="1156"/>
                  </a:lnTo>
                  <a:lnTo>
                    <a:pt x="138" y="1162"/>
                  </a:lnTo>
                  <a:lnTo>
                    <a:pt x="150" y="1174"/>
                  </a:lnTo>
                  <a:lnTo>
                    <a:pt x="166" y="1180"/>
                  </a:lnTo>
                  <a:lnTo>
                    <a:pt x="182" y="1182"/>
                  </a:lnTo>
                  <a:lnTo>
                    <a:pt x="182" y="1182"/>
                  </a:lnTo>
                  <a:lnTo>
                    <a:pt x="195" y="1180"/>
                  </a:lnTo>
                  <a:lnTo>
                    <a:pt x="209" y="1176"/>
                  </a:lnTo>
                  <a:lnTo>
                    <a:pt x="209" y="1176"/>
                  </a:lnTo>
                  <a:lnTo>
                    <a:pt x="225" y="1166"/>
                  </a:lnTo>
                  <a:lnTo>
                    <a:pt x="239" y="1158"/>
                  </a:lnTo>
                  <a:lnTo>
                    <a:pt x="385" y="1304"/>
                  </a:lnTo>
                  <a:lnTo>
                    <a:pt x="385" y="2112"/>
                  </a:lnTo>
                  <a:lnTo>
                    <a:pt x="385" y="2112"/>
                  </a:lnTo>
                  <a:lnTo>
                    <a:pt x="387" y="2124"/>
                  </a:lnTo>
                  <a:lnTo>
                    <a:pt x="391" y="2136"/>
                  </a:lnTo>
                  <a:lnTo>
                    <a:pt x="395" y="2146"/>
                  </a:lnTo>
                  <a:lnTo>
                    <a:pt x="403" y="2154"/>
                  </a:lnTo>
                  <a:lnTo>
                    <a:pt x="413" y="2162"/>
                  </a:lnTo>
                  <a:lnTo>
                    <a:pt x="423" y="2168"/>
                  </a:lnTo>
                  <a:lnTo>
                    <a:pt x="433" y="2172"/>
                  </a:lnTo>
                  <a:lnTo>
                    <a:pt x="445" y="2172"/>
                  </a:lnTo>
                  <a:lnTo>
                    <a:pt x="445" y="2172"/>
                  </a:lnTo>
                  <a:lnTo>
                    <a:pt x="457" y="2172"/>
                  </a:lnTo>
                  <a:lnTo>
                    <a:pt x="469" y="2168"/>
                  </a:lnTo>
                  <a:lnTo>
                    <a:pt x="479" y="2162"/>
                  </a:lnTo>
                  <a:lnTo>
                    <a:pt x="489" y="2154"/>
                  </a:lnTo>
                  <a:lnTo>
                    <a:pt x="495" y="2146"/>
                  </a:lnTo>
                  <a:lnTo>
                    <a:pt x="501" y="2136"/>
                  </a:lnTo>
                  <a:lnTo>
                    <a:pt x="505" y="2124"/>
                  </a:lnTo>
                  <a:lnTo>
                    <a:pt x="505" y="2112"/>
                  </a:lnTo>
                  <a:lnTo>
                    <a:pt x="505" y="1304"/>
                  </a:lnTo>
                  <a:lnTo>
                    <a:pt x="653" y="1156"/>
                  </a:lnTo>
                  <a:lnTo>
                    <a:pt x="653" y="1156"/>
                  </a:lnTo>
                  <a:lnTo>
                    <a:pt x="667" y="1166"/>
                  </a:lnTo>
                  <a:lnTo>
                    <a:pt x="683" y="1176"/>
                  </a:lnTo>
                  <a:lnTo>
                    <a:pt x="1007" y="1338"/>
                  </a:lnTo>
                  <a:lnTo>
                    <a:pt x="909" y="1436"/>
                  </a:lnTo>
                  <a:lnTo>
                    <a:pt x="909" y="1436"/>
                  </a:lnTo>
                  <a:lnTo>
                    <a:pt x="891" y="1456"/>
                  </a:lnTo>
                  <a:lnTo>
                    <a:pt x="877" y="1476"/>
                  </a:lnTo>
                  <a:lnTo>
                    <a:pt x="865" y="1496"/>
                  </a:lnTo>
                  <a:lnTo>
                    <a:pt x="853" y="1518"/>
                  </a:lnTo>
                  <a:lnTo>
                    <a:pt x="845" y="1542"/>
                  </a:lnTo>
                  <a:lnTo>
                    <a:pt x="839" y="1566"/>
                  </a:lnTo>
                  <a:lnTo>
                    <a:pt x="835" y="1590"/>
                  </a:lnTo>
                  <a:lnTo>
                    <a:pt x="835" y="1616"/>
                  </a:lnTo>
                  <a:lnTo>
                    <a:pt x="835" y="2112"/>
                  </a:lnTo>
                  <a:lnTo>
                    <a:pt x="835" y="2112"/>
                  </a:lnTo>
                  <a:lnTo>
                    <a:pt x="835" y="2124"/>
                  </a:lnTo>
                  <a:lnTo>
                    <a:pt x="839" y="2136"/>
                  </a:lnTo>
                  <a:lnTo>
                    <a:pt x="845" y="2146"/>
                  </a:lnTo>
                  <a:lnTo>
                    <a:pt x="853" y="2154"/>
                  </a:lnTo>
                  <a:lnTo>
                    <a:pt x="861" y="2162"/>
                  </a:lnTo>
                  <a:lnTo>
                    <a:pt x="871" y="2168"/>
                  </a:lnTo>
                  <a:lnTo>
                    <a:pt x="883" y="2172"/>
                  </a:lnTo>
                  <a:lnTo>
                    <a:pt x="895" y="2172"/>
                  </a:lnTo>
                  <a:lnTo>
                    <a:pt x="895" y="2172"/>
                  </a:lnTo>
                  <a:lnTo>
                    <a:pt x="907" y="2172"/>
                  </a:lnTo>
                  <a:lnTo>
                    <a:pt x="917" y="2168"/>
                  </a:lnTo>
                  <a:lnTo>
                    <a:pt x="929" y="2162"/>
                  </a:lnTo>
                  <a:lnTo>
                    <a:pt x="937" y="2154"/>
                  </a:lnTo>
                  <a:lnTo>
                    <a:pt x="945" y="2146"/>
                  </a:lnTo>
                  <a:lnTo>
                    <a:pt x="949" y="2136"/>
                  </a:lnTo>
                  <a:lnTo>
                    <a:pt x="953" y="2124"/>
                  </a:lnTo>
                  <a:lnTo>
                    <a:pt x="955" y="2112"/>
                  </a:lnTo>
                  <a:lnTo>
                    <a:pt x="955" y="1616"/>
                  </a:lnTo>
                  <a:lnTo>
                    <a:pt x="955" y="1616"/>
                  </a:lnTo>
                  <a:lnTo>
                    <a:pt x="955" y="1602"/>
                  </a:lnTo>
                  <a:lnTo>
                    <a:pt x="957" y="1590"/>
                  </a:lnTo>
                  <a:lnTo>
                    <a:pt x="961" y="1576"/>
                  </a:lnTo>
                  <a:lnTo>
                    <a:pt x="965" y="1564"/>
                  </a:lnTo>
                  <a:lnTo>
                    <a:pt x="969" y="1552"/>
                  </a:lnTo>
                  <a:lnTo>
                    <a:pt x="977" y="1542"/>
                  </a:lnTo>
                  <a:lnTo>
                    <a:pt x="985" y="1532"/>
                  </a:lnTo>
                  <a:lnTo>
                    <a:pt x="993" y="1522"/>
                  </a:lnTo>
                  <a:lnTo>
                    <a:pt x="1087" y="1428"/>
                  </a:lnTo>
                  <a:lnTo>
                    <a:pt x="1087" y="1428"/>
                  </a:lnTo>
                  <a:lnTo>
                    <a:pt x="1089" y="1444"/>
                  </a:lnTo>
                  <a:lnTo>
                    <a:pt x="1091" y="1462"/>
                  </a:lnTo>
                  <a:lnTo>
                    <a:pt x="1091" y="2112"/>
                  </a:lnTo>
                  <a:lnTo>
                    <a:pt x="1091" y="2112"/>
                  </a:lnTo>
                  <a:lnTo>
                    <a:pt x="1093" y="2124"/>
                  </a:lnTo>
                  <a:lnTo>
                    <a:pt x="1095" y="2136"/>
                  </a:lnTo>
                  <a:lnTo>
                    <a:pt x="1101" y="2146"/>
                  </a:lnTo>
                  <a:lnTo>
                    <a:pt x="1109" y="2154"/>
                  </a:lnTo>
                  <a:lnTo>
                    <a:pt x="1117" y="2162"/>
                  </a:lnTo>
                  <a:lnTo>
                    <a:pt x="1127" y="2168"/>
                  </a:lnTo>
                  <a:lnTo>
                    <a:pt x="1139" y="2172"/>
                  </a:lnTo>
                  <a:lnTo>
                    <a:pt x="1151" y="2172"/>
                  </a:lnTo>
                  <a:lnTo>
                    <a:pt x="1151" y="2172"/>
                  </a:lnTo>
                  <a:lnTo>
                    <a:pt x="1163" y="2172"/>
                  </a:lnTo>
                  <a:lnTo>
                    <a:pt x="1175" y="2168"/>
                  </a:lnTo>
                  <a:lnTo>
                    <a:pt x="1185" y="2162"/>
                  </a:lnTo>
                  <a:lnTo>
                    <a:pt x="1193" y="2154"/>
                  </a:lnTo>
                  <a:lnTo>
                    <a:pt x="1201" y="2146"/>
                  </a:lnTo>
                  <a:lnTo>
                    <a:pt x="1207" y="2136"/>
                  </a:lnTo>
                  <a:lnTo>
                    <a:pt x="1209" y="2124"/>
                  </a:lnTo>
                  <a:lnTo>
                    <a:pt x="1211" y="2112"/>
                  </a:lnTo>
                  <a:lnTo>
                    <a:pt x="1211" y="1462"/>
                  </a:lnTo>
                  <a:lnTo>
                    <a:pt x="1211" y="1462"/>
                  </a:lnTo>
                  <a:lnTo>
                    <a:pt x="1211" y="1444"/>
                  </a:lnTo>
                  <a:lnTo>
                    <a:pt x="1209" y="1426"/>
                  </a:lnTo>
                  <a:lnTo>
                    <a:pt x="1205" y="1408"/>
                  </a:lnTo>
                  <a:lnTo>
                    <a:pt x="1201" y="1392"/>
                  </a:lnTo>
                  <a:lnTo>
                    <a:pt x="1195" y="1376"/>
                  </a:lnTo>
                  <a:lnTo>
                    <a:pt x="1189" y="1360"/>
                  </a:lnTo>
                  <a:lnTo>
                    <a:pt x="1173" y="1330"/>
                  </a:lnTo>
                  <a:lnTo>
                    <a:pt x="1153" y="1302"/>
                  </a:lnTo>
                  <a:lnTo>
                    <a:pt x="1129" y="1276"/>
                  </a:lnTo>
                  <a:lnTo>
                    <a:pt x="1117" y="1264"/>
                  </a:lnTo>
                  <a:lnTo>
                    <a:pt x="1103" y="1254"/>
                  </a:lnTo>
                  <a:lnTo>
                    <a:pt x="1087" y="1244"/>
                  </a:lnTo>
                  <a:lnTo>
                    <a:pt x="1071" y="1236"/>
                  </a:lnTo>
                  <a:lnTo>
                    <a:pt x="1071" y="1236"/>
                  </a:lnTo>
                  <a:close/>
                  <a:moveTo>
                    <a:pt x="120" y="436"/>
                  </a:moveTo>
                  <a:lnTo>
                    <a:pt x="120" y="382"/>
                  </a:lnTo>
                  <a:lnTo>
                    <a:pt x="120" y="382"/>
                  </a:lnTo>
                  <a:lnTo>
                    <a:pt x="120" y="382"/>
                  </a:lnTo>
                  <a:lnTo>
                    <a:pt x="122" y="354"/>
                  </a:lnTo>
                  <a:lnTo>
                    <a:pt x="126" y="328"/>
                  </a:lnTo>
                  <a:lnTo>
                    <a:pt x="132" y="304"/>
                  </a:lnTo>
                  <a:lnTo>
                    <a:pt x="140" y="280"/>
                  </a:lnTo>
                  <a:lnTo>
                    <a:pt x="152" y="256"/>
                  </a:lnTo>
                  <a:lnTo>
                    <a:pt x="164" y="236"/>
                  </a:lnTo>
                  <a:lnTo>
                    <a:pt x="180" y="216"/>
                  </a:lnTo>
                  <a:lnTo>
                    <a:pt x="197" y="196"/>
                  </a:lnTo>
                  <a:lnTo>
                    <a:pt x="215" y="180"/>
                  </a:lnTo>
                  <a:lnTo>
                    <a:pt x="235" y="164"/>
                  </a:lnTo>
                  <a:lnTo>
                    <a:pt x="257" y="152"/>
                  </a:lnTo>
                  <a:lnTo>
                    <a:pt x="281" y="140"/>
                  </a:lnTo>
                  <a:lnTo>
                    <a:pt x="305" y="132"/>
                  </a:lnTo>
                  <a:lnTo>
                    <a:pt x="329" y="126"/>
                  </a:lnTo>
                  <a:lnTo>
                    <a:pt x="355" y="122"/>
                  </a:lnTo>
                  <a:lnTo>
                    <a:pt x="381" y="120"/>
                  </a:lnTo>
                  <a:lnTo>
                    <a:pt x="509" y="120"/>
                  </a:lnTo>
                  <a:lnTo>
                    <a:pt x="509" y="120"/>
                  </a:lnTo>
                  <a:lnTo>
                    <a:pt x="537" y="122"/>
                  </a:lnTo>
                  <a:lnTo>
                    <a:pt x="563" y="126"/>
                  </a:lnTo>
                  <a:lnTo>
                    <a:pt x="587" y="132"/>
                  </a:lnTo>
                  <a:lnTo>
                    <a:pt x="611" y="140"/>
                  </a:lnTo>
                  <a:lnTo>
                    <a:pt x="633" y="152"/>
                  </a:lnTo>
                  <a:lnTo>
                    <a:pt x="655" y="164"/>
                  </a:lnTo>
                  <a:lnTo>
                    <a:pt x="675" y="180"/>
                  </a:lnTo>
                  <a:lnTo>
                    <a:pt x="693" y="196"/>
                  </a:lnTo>
                  <a:lnTo>
                    <a:pt x="711" y="216"/>
                  </a:lnTo>
                  <a:lnTo>
                    <a:pt x="725" y="236"/>
                  </a:lnTo>
                  <a:lnTo>
                    <a:pt x="739" y="256"/>
                  </a:lnTo>
                  <a:lnTo>
                    <a:pt x="749" y="280"/>
                  </a:lnTo>
                  <a:lnTo>
                    <a:pt x="759" y="304"/>
                  </a:lnTo>
                  <a:lnTo>
                    <a:pt x="765" y="328"/>
                  </a:lnTo>
                  <a:lnTo>
                    <a:pt x="769" y="354"/>
                  </a:lnTo>
                  <a:lnTo>
                    <a:pt x="771" y="382"/>
                  </a:lnTo>
                  <a:lnTo>
                    <a:pt x="771" y="448"/>
                  </a:lnTo>
                  <a:lnTo>
                    <a:pt x="771" y="448"/>
                  </a:lnTo>
                  <a:lnTo>
                    <a:pt x="723" y="444"/>
                  </a:lnTo>
                  <a:lnTo>
                    <a:pt x="677" y="438"/>
                  </a:lnTo>
                  <a:lnTo>
                    <a:pt x="635" y="432"/>
                  </a:lnTo>
                  <a:lnTo>
                    <a:pt x="595" y="424"/>
                  </a:lnTo>
                  <a:lnTo>
                    <a:pt x="557" y="414"/>
                  </a:lnTo>
                  <a:lnTo>
                    <a:pt x="523" y="404"/>
                  </a:lnTo>
                  <a:lnTo>
                    <a:pt x="463" y="384"/>
                  </a:lnTo>
                  <a:lnTo>
                    <a:pt x="415" y="364"/>
                  </a:lnTo>
                  <a:lnTo>
                    <a:pt x="381" y="348"/>
                  </a:lnTo>
                  <a:lnTo>
                    <a:pt x="351" y="332"/>
                  </a:lnTo>
                  <a:lnTo>
                    <a:pt x="351" y="332"/>
                  </a:lnTo>
                  <a:lnTo>
                    <a:pt x="343" y="326"/>
                  </a:lnTo>
                  <a:lnTo>
                    <a:pt x="335" y="324"/>
                  </a:lnTo>
                  <a:lnTo>
                    <a:pt x="325" y="322"/>
                  </a:lnTo>
                  <a:lnTo>
                    <a:pt x="317" y="322"/>
                  </a:lnTo>
                  <a:lnTo>
                    <a:pt x="317" y="322"/>
                  </a:lnTo>
                  <a:lnTo>
                    <a:pt x="305" y="322"/>
                  </a:lnTo>
                  <a:lnTo>
                    <a:pt x="295" y="326"/>
                  </a:lnTo>
                  <a:lnTo>
                    <a:pt x="285" y="330"/>
                  </a:lnTo>
                  <a:lnTo>
                    <a:pt x="275" y="338"/>
                  </a:lnTo>
                  <a:lnTo>
                    <a:pt x="275" y="338"/>
                  </a:lnTo>
                  <a:lnTo>
                    <a:pt x="253" y="358"/>
                  </a:lnTo>
                  <a:lnTo>
                    <a:pt x="233" y="376"/>
                  </a:lnTo>
                  <a:lnTo>
                    <a:pt x="211" y="392"/>
                  </a:lnTo>
                  <a:lnTo>
                    <a:pt x="191" y="404"/>
                  </a:lnTo>
                  <a:lnTo>
                    <a:pt x="172" y="416"/>
                  </a:lnTo>
                  <a:lnTo>
                    <a:pt x="152" y="424"/>
                  </a:lnTo>
                  <a:lnTo>
                    <a:pt x="120" y="436"/>
                  </a:lnTo>
                  <a:lnTo>
                    <a:pt x="120" y="436"/>
                  </a:lnTo>
                  <a:close/>
                  <a:moveTo>
                    <a:pt x="445" y="1194"/>
                  </a:moveTo>
                  <a:lnTo>
                    <a:pt x="307" y="1056"/>
                  </a:lnTo>
                  <a:lnTo>
                    <a:pt x="307" y="1056"/>
                  </a:lnTo>
                  <a:lnTo>
                    <a:pt x="311" y="1032"/>
                  </a:lnTo>
                  <a:lnTo>
                    <a:pt x="313" y="1008"/>
                  </a:lnTo>
                  <a:lnTo>
                    <a:pt x="313" y="994"/>
                  </a:lnTo>
                  <a:lnTo>
                    <a:pt x="313" y="994"/>
                  </a:lnTo>
                  <a:lnTo>
                    <a:pt x="345" y="1004"/>
                  </a:lnTo>
                  <a:lnTo>
                    <a:pt x="377" y="1012"/>
                  </a:lnTo>
                  <a:lnTo>
                    <a:pt x="411" y="1016"/>
                  </a:lnTo>
                  <a:lnTo>
                    <a:pt x="445" y="1018"/>
                  </a:lnTo>
                  <a:lnTo>
                    <a:pt x="445" y="1018"/>
                  </a:lnTo>
                  <a:lnTo>
                    <a:pt x="481" y="1016"/>
                  </a:lnTo>
                  <a:lnTo>
                    <a:pt x="513" y="1012"/>
                  </a:lnTo>
                  <a:lnTo>
                    <a:pt x="547" y="1004"/>
                  </a:lnTo>
                  <a:lnTo>
                    <a:pt x="577" y="994"/>
                  </a:lnTo>
                  <a:lnTo>
                    <a:pt x="577" y="1008"/>
                  </a:lnTo>
                  <a:lnTo>
                    <a:pt x="577" y="1008"/>
                  </a:lnTo>
                  <a:lnTo>
                    <a:pt x="579" y="1032"/>
                  </a:lnTo>
                  <a:lnTo>
                    <a:pt x="585" y="1056"/>
                  </a:lnTo>
                  <a:lnTo>
                    <a:pt x="445" y="1194"/>
                  </a:lnTo>
                  <a:close/>
                  <a:moveTo>
                    <a:pt x="445" y="898"/>
                  </a:moveTo>
                  <a:lnTo>
                    <a:pt x="445" y="898"/>
                  </a:lnTo>
                  <a:lnTo>
                    <a:pt x="419" y="896"/>
                  </a:lnTo>
                  <a:lnTo>
                    <a:pt x="393" y="892"/>
                  </a:lnTo>
                  <a:lnTo>
                    <a:pt x="369" y="886"/>
                  </a:lnTo>
                  <a:lnTo>
                    <a:pt x="345" y="878"/>
                  </a:lnTo>
                  <a:lnTo>
                    <a:pt x="321" y="866"/>
                  </a:lnTo>
                  <a:lnTo>
                    <a:pt x="299" y="854"/>
                  </a:lnTo>
                  <a:lnTo>
                    <a:pt x="279" y="838"/>
                  </a:lnTo>
                  <a:lnTo>
                    <a:pt x="261" y="822"/>
                  </a:lnTo>
                  <a:lnTo>
                    <a:pt x="245" y="804"/>
                  </a:lnTo>
                  <a:lnTo>
                    <a:pt x="229" y="784"/>
                  </a:lnTo>
                  <a:lnTo>
                    <a:pt x="217" y="762"/>
                  </a:lnTo>
                  <a:lnTo>
                    <a:pt x="205" y="738"/>
                  </a:lnTo>
                  <a:lnTo>
                    <a:pt x="197" y="714"/>
                  </a:lnTo>
                  <a:lnTo>
                    <a:pt x="191" y="690"/>
                  </a:lnTo>
                  <a:lnTo>
                    <a:pt x="187" y="664"/>
                  </a:lnTo>
                  <a:lnTo>
                    <a:pt x="184" y="638"/>
                  </a:lnTo>
                  <a:lnTo>
                    <a:pt x="184" y="540"/>
                  </a:lnTo>
                  <a:lnTo>
                    <a:pt x="184" y="540"/>
                  </a:lnTo>
                  <a:lnTo>
                    <a:pt x="184" y="540"/>
                  </a:lnTo>
                  <a:lnTo>
                    <a:pt x="217" y="526"/>
                  </a:lnTo>
                  <a:lnTo>
                    <a:pt x="253" y="508"/>
                  </a:lnTo>
                  <a:lnTo>
                    <a:pt x="289" y="484"/>
                  </a:lnTo>
                  <a:lnTo>
                    <a:pt x="325" y="454"/>
                  </a:lnTo>
                  <a:lnTo>
                    <a:pt x="325" y="454"/>
                  </a:lnTo>
                  <a:lnTo>
                    <a:pt x="353" y="468"/>
                  </a:lnTo>
                  <a:lnTo>
                    <a:pt x="385" y="482"/>
                  </a:lnTo>
                  <a:lnTo>
                    <a:pt x="425" y="498"/>
                  </a:lnTo>
                  <a:lnTo>
                    <a:pt x="469" y="514"/>
                  </a:lnTo>
                  <a:lnTo>
                    <a:pt x="521" y="530"/>
                  </a:lnTo>
                  <a:lnTo>
                    <a:pt x="577" y="542"/>
                  </a:lnTo>
                  <a:lnTo>
                    <a:pt x="639" y="554"/>
                  </a:lnTo>
                  <a:lnTo>
                    <a:pt x="707" y="564"/>
                  </a:lnTo>
                  <a:lnTo>
                    <a:pt x="707" y="638"/>
                  </a:lnTo>
                  <a:lnTo>
                    <a:pt x="707" y="638"/>
                  </a:lnTo>
                  <a:lnTo>
                    <a:pt x="705" y="664"/>
                  </a:lnTo>
                  <a:lnTo>
                    <a:pt x="701" y="690"/>
                  </a:lnTo>
                  <a:lnTo>
                    <a:pt x="695" y="714"/>
                  </a:lnTo>
                  <a:lnTo>
                    <a:pt x="685" y="738"/>
                  </a:lnTo>
                  <a:lnTo>
                    <a:pt x="675" y="762"/>
                  </a:lnTo>
                  <a:lnTo>
                    <a:pt x="661" y="784"/>
                  </a:lnTo>
                  <a:lnTo>
                    <a:pt x="647" y="804"/>
                  </a:lnTo>
                  <a:lnTo>
                    <a:pt x="629" y="822"/>
                  </a:lnTo>
                  <a:lnTo>
                    <a:pt x="611" y="838"/>
                  </a:lnTo>
                  <a:lnTo>
                    <a:pt x="591" y="854"/>
                  </a:lnTo>
                  <a:lnTo>
                    <a:pt x="569" y="866"/>
                  </a:lnTo>
                  <a:lnTo>
                    <a:pt x="547" y="878"/>
                  </a:lnTo>
                  <a:lnTo>
                    <a:pt x="523" y="886"/>
                  </a:lnTo>
                  <a:lnTo>
                    <a:pt x="499" y="892"/>
                  </a:lnTo>
                  <a:lnTo>
                    <a:pt x="473" y="896"/>
                  </a:lnTo>
                  <a:lnTo>
                    <a:pt x="445" y="898"/>
                  </a:lnTo>
                  <a:lnTo>
                    <a:pt x="445" y="8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ru-RU" kern="0">
                <a:solidFill>
                  <a:srgbClr val="084F91"/>
                </a:solidFill>
                <a:latin typeface="Roboto Thin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291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>
          <a:extLst>
            <a:ext uri="{FF2B5EF4-FFF2-40B4-BE49-F238E27FC236}">
              <a16:creationId xmlns:a16="http://schemas.microsoft.com/office/drawing/2014/main" id="{2140A67E-88D0-8078-2FA5-23DE51FD0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7">
            <a:extLst>
              <a:ext uri="{FF2B5EF4-FFF2-40B4-BE49-F238E27FC236}">
                <a16:creationId xmlns:a16="http://schemas.microsoft.com/office/drawing/2014/main" id="{BFB8EE3A-00D4-E9B7-9381-98DF28235286}"/>
              </a:ext>
            </a:extLst>
          </p:cNvPr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7" name="Google Shape;507;p17">
            <a:extLst>
              <a:ext uri="{FF2B5EF4-FFF2-40B4-BE49-F238E27FC236}">
                <a16:creationId xmlns:a16="http://schemas.microsoft.com/office/drawing/2014/main" id="{3CB7010A-B77C-F2FF-7FA0-72A1A38DAB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092096" y="-95578"/>
            <a:ext cx="4440545" cy="7216272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17">
            <a:extLst>
              <a:ext uri="{FF2B5EF4-FFF2-40B4-BE49-F238E27FC236}">
                <a16:creationId xmlns:a16="http://schemas.microsoft.com/office/drawing/2014/main" id="{5026E404-C84A-F364-7A8D-711B8D0151E6}"/>
              </a:ext>
            </a:extLst>
          </p:cNvPr>
          <p:cNvSpPr/>
          <p:nvPr/>
        </p:nvSpPr>
        <p:spPr>
          <a:xfrm>
            <a:off x="8976320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17">
            <a:extLst>
              <a:ext uri="{FF2B5EF4-FFF2-40B4-BE49-F238E27FC236}">
                <a16:creationId xmlns:a16="http://schemas.microsoft.com/office/drawing/2014/main" id="{CA2BDBBE-88BB-0782-081B-5C73F9FEDDFF}"/>
              </a:ext>
            </a:extLst>
          </p:cNvPr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7">
            <a:extLst>
              <a:ext uri="{FF2B5EF4-FFF2-40B4-BE49-F238E27FC236}">
                <a16:creationId xmlns:a16="http://schemas.microsoft.com/office/drawing/2014/main" id="{69682678-A73D-151E-18AE-BF97448D62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8097" y="801506"/>
            <a:ext cx="6919500" cy="10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1800" b="1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«План мероприятий («дорожная карта») </a:t>
            </a:r>
            <a:endParaRPr sz="1800" b="1" dirty="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1800" b="1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«Повышение качества и доступности паллиативной медицинской помощи» до 2024 года» </a:t>
            </a:r>
            <a:endParaRPr sz="1800" b="1" dirty="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1800" b="1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(утв. Правительством РФ 28.07.2020 N 6551п-П12)</a:t>
            </a:r>
            <a:endParaRPr sz="1800" dirty="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517" name="Google Shape;517;p17">
            <a:extLst>
              <a:ext uri="{FF2B5EF4-FFF2-40B4-BE49-F238E27FC236}">
                <a16:creationId xmlns:a16="http://schemas.microsoft.com/office/drawing/2014/main" id="{2C406AD5-3378-0209-64EF-65B181F117CD}"/>
              </a:ext>
            </a:extLst>
          </p:cNvPr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518" name="Google Shape;518;p17" descr="Первый Московский государственный медицинский университет имени И ...">
              <a:extLst>
                <a:ext uri="{FF2B5EF4-FFF2-40B4-BE49-F238E27FC236}">
                  <a16:creationId xmlns:a16="http://schemas.microsoft.com/office/drawing/2014/main" id="{B4F42CF5-DC03-11A1-0CB9-C012F9A0FFB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" name="Google Shape;519;p17">
              <a:extLst>
                <a:ext uri="{FF2B5EF4-FFF2-40B4-BE49-F238E27FC236}">
                  <a16:creationId xmlns:a16="http://schemas.microsoft.com/office/drawing/2014/main" id="{4E577555-BD9F-2ECE-4D59-5BA31F99B46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Рисунок 4" descr="Контрольный список (справа налево)">
            <a:extLst>
              <a:ext uri="{FF2B5EF4-FFF2-40B4-BE49-F238E27FC236}">
                <a16:creationId xmlns:a16="http://schemas.microsoft.com/office/drawing/2014/main" id="{F59FEF86-D99A-BBC0-6B6D-927BDEFD0E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85783" y="2500909"/>
            <a:ext cx="1532651" cy="15326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CC1989-D64A-C62E-B3D6-022CCF0E120A}"/>
              </a:ext>
            </a:extLst>
          </p:cNvPr>
          <p:cNvSpPr txBox="1"/>
          <p:nvPr/>
        </p:nvSpPr>
        <p:spPr>
          <a:xfrm>
            <a:off x="995134" y="2127579"/>
            <a:ext cx="6094476" cy="101566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пункту 4 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 Министерство здравоохранения Российской Федерации представлены предложения по внесению изменениям в формы федерального государственного статистического наблюдения № 30 «Сведения о медицинской организации» и № 47 «Сведения о сети и деятельности медицинских организаций»;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0FA5D1-2BFB-B2BA-8547-1C358F7E0EE4}"/>
              </a:ext>
            </a:extLst>
          </p:cNvPr>
          <p:cNvSpPr txBox="1"/>
          <p:nvPr/>
        </p:nvSpPr>
        <p:spPr>
          <a:xfrm>
            <a:off x="991243" y="3463239"/>
            <a:ext cx="6094476" cy="83099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пункту 8 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проведена работа по формированию требований ведения учета лиц, нуждающихся в паллиативной медицинской помощи, разработан перечень сведений, предназначенных для ведения учета лиц, нуждающихся в паллиативной медицинской помощи;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71CD7C-A4DC-2BF3-85DF-B0DDD6954AAC}"/>
              </a:ext>
            </a:extLst>
          </p:cNvPr>
          <p:cNvSpPr txBox="1"/>
          <p:nvPr/>
        </p:nvSpPr>
        <p:spPr>
          <a:xfrm>
            <a:off x="991243" y="4627811"/>
            <a:ext cx="6094476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пункту 15 </a:t>
            </a:r>
            <a:r>
              <a:rPr lang="ru-RU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проработаны вопросы, касающиеся оказания паллиативной медицинской помощи пациентам с социально значимыми заболеваниями в терминальной стадии развития; гражданам без регистрации по месту пребывания; иностранным гражданам; гражданам, находящимся в местах заключения; гражданам, получающим медицинскую помощь в ведомственных медицинских организациях; участие в разработке проекта постановления Правительства Российской Федерации «О медицинском освидетельствовании лиц, содержащихся под стражей»; </a:t>
            </a:r>
          </a:p>
        </p:txBody>
      </p:sp>
      <p:pic>
        <p:nvPicPr>
          <p:cNvPr id="7" name="Рисунок 6" descr="Контрольный список (справа налево)">
            <a:extLst>
              <a:ext uri="{FF2B5EF4-FFF2-40B4-BE49-F238E27FC236}">
                <a16:creationId xmlns:a16="http://schemas.microsoft.com/office/drawing/2014/main" id="{80162828-18F2-0AE8-C821-E0D2CF0838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87448" y="3146803"/>
            <a:ext cx="1532651" cy="1532651"/>
          </a:xfrm>
          <a:prstGeom prst="rect">
            <a:avLst/>
          </a:prstGeom>
        </p:spPr>
      </p:pic>
      <p:pic>
        <p:nvPicPr>
          <p:cNvPr id="8" name="Рисунок 7" descr="Контрольный список (справа налево)">
            <a:extLst>
              <a:ext uri="{FF2B5EF4-FFF2-40B4-BE49-F238E27FC236}">
                <a16:creationId xmlns:a16="http://schemas.microsoft.com/office/drawing/2014/main" id="{29F5C23C-1C20-EFCC-BA54-BB57337FB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65042" y="3701295"/>
            <a:ext cx="1532651" cy="1532651"/>
          </a:xfrm>
          <a:prstGeom prst="rect">
            <a:avLst/>
          </a:prstGeom>
        </p:spPr>
      </p:pic>
      <p:pic>
        <p:nvPicPr>
          <p:cNvPr id="10" name="Рисунок 9" descr="Маркеры-галочки">
            <a:extLst>
              <a:ext uri="{FF2B5EF4-FFF2-40B4-BE49-F238E27FC236}">
                <a16:creationId xmlns:a16="http://schemas.microsoft.com/office/drawing/2014/main" id="{CA33EBF0-F020-4F39-07F7-1D68B25529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8409" y="2382694"/>
            <a:ext cx="619835" cy="619835"/>
          </a:xfrm>
          <a:prstGeom prst="rect">
            <a:avLst/>
          </a:prstGeom>
        </p:spPr>
      </p:pic>
      <p:pic>
        <p:nvPicPr>
          <p:cNvPr id="11" name="Рисунок 10" descr="Маркеры-галочки">
            <a:extLst>
              <a:ext uri="{FF2B5EF4-FFF2-40B4-BE49-F238E27FC236}">
                <a16:creationId xmlns:a16="http://schemas.microsoft.com/office/drawing/2014/main" id="{17F9554F-96B4-5CD1-827D-1EAD0DB2D4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4389" y="3603210"/>
            <a:ext cx="619835" cy="619835"/>
          </a:xfrm>
          <a:prstGeom prst="rect">
            <a:avLst/>
          </a:prstGeom>
        </p:spPr>
      </p:pic>
      <p:pic>
        <p:nvPicPr>
          <p:cNvPr id="12" name="Рисунок 11" descr="Маркеры-галочки">
            <a:extLst>
              <a:ext uri="{FF2B5EF4-FFF2-40B4-BE49-F238E27FC236}">
                <a16:creationId xmlns:a16="http://schemas.microsoft.com/office/drawing/2014/main" id="{B06DDE3D-EC48-D3DA-433C-62A0A91600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4389" y="5102723"/>
            <a:ext cx="619835" cy="61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52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7"/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7" name="Google Shape;50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092096" y="-95578"/>
            <a:ext cx="4440545" cy="7216272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17"/>
          <p:cNvSpPr/>
          <p:nvPr/>
        </p:nvSpPr>
        <p:spPr>
          <a:xfrm>
            <a:off x="8976320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17"/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7"/>
          <p:cNvSpPr txBox="1">
            <a:spLocks noGrp="1"/>
          </p:cNvSpPr>
          <p:nvPr>
            <p:ph type="title"/>
          </p:nvPr>
        </p:nvSpPr>
        <p:spPr>
          <a:xfrm>
            <a:off x="223700" y="901750"/>
            <a:ext cx="6919500" cy="10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1800" b="1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«План мероприятий («дорожная карта») </a:t>
            </a:r>
            <a:endParaRPr sz="1800" b="1" dirty="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1800" b="1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«Повышение качества и доступности паллиативной медицинской помощи» до 2024 года» </a:t>
            </a:r>
            <a:endParaRPr sz="1800" b="1" dirty="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1800" b="1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(утв. Правительством РФ 28.07.2020 N 6551п-П12)</a:t>
            </a:r>
            <a:endParaRPr sz="1800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11" name="Google Shape;511;p17"/>
          <p:cNvSpPr txBox="1"/>
          <p:nvPr/>
        </p:nvSpPr>
        <p:spPr>
          <a:xfrm>
            <a:off x="469264" y="2602155"/>
            <a:ext cx="5589304" cy="2308284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п. 19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Проведено социально-демографическое исследование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«Оценка удовлетворенности пациентов (их законных представителей), родственников, иных лиц, осуществляющих уход за пациентом, качеством паллиативной медицинской помощи, обеспечения лекарственными препаратами, в том числе содержащими наркотические средства и психотропные вещества, и медицинскими изделиями для использования на дому»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517" name="Google Shape;517;p17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518" name="Google Shape;518;p17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4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" name="Google Shape;519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BCC2BC-1688-081E-349A-859CAD326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832" y="1678829"/>
            <a:ext cx="3304850" cy="466344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 descr="Контрольный список (справа налево)">
            <a:extLst>
              <a:ext uri="{FF2B5EF4-FFF2-40B4-BE49-F238E27FC236}">
                <a16:creationId xmlns:a16="http://schemas.microsoft.com/office/drawing/2014/main" id="{A690E502-10D3-D2C8-9898-C916AEF508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90085" y="2962656"/>
            <a:ext cx="1532651" cy="153265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1"/>
          <p:cNvSpPr/>
          <p:nvPr/>
        </p:nvSpPr>
        <p:spPr>
          <a:xfrm>
            <a:off x="9984432" y="1858590"/>
            <a:ext cx="1034408" cy="1094273"/>
          </a:xfrm>
          <a:custGeom>
            <a:avLst/>
            <a:gdLst/>
            <a:ahLst/>
            <a:cxnLst/>
            <a:rect l="l" t="t" r="r" b="b"/>
            <a:pathLst>
              <a:path w="306916" h="306794" extrusionOk="0">
                <a:moveTo>
                  <a:pt x="305329" y="1587"/>
                </a:moveTo>
                <a:cubicBezTo>
                  <a:pt x="304271" y="529"/>
                  <a:pt x="302683" y="0"/>
                  <a:pt x="301096" y="0"/>
                </a:cubicBezTo>
                <a:cubicBezTo>
                  <a:pt x="301096" y="0"/>
                  <a:pt x="301096" y="0"/>
                  <a:pt x="301096" y="0"/>
                </a:cubicBezTo>
                <a:lnTo>
                  <a:pt x="110596" y="1058"/>
                </a:lnTo>
                <a:cubicBezTo>
                  <a:pt x="109538" y="1058"/>
                  <a:pt x="109008" y="1058"/>
                  <a:pt x="108479" y="1587"/>
                </a:cubicBezTo>
                <a:cubicBezTo>
                  <a:pt x="108479" y="1587"/>
                  <a:pt x="108479" y="1587"/>
                  <a:pt x="108479" y="1587"/>
                </a:cubicBezTo>
                <a:cubicBezTo>
                  <a:pt x="108479" y="1587"/>
                  <a:pt x="108479" y="1587"/>
                  <a:pt x="108479" y="1587"/>
                </a:cubicBezTo>
                <a:cubicBezTo>
                  <a:pt x="107421" y="2116"/>
                  <a:pt x="106892" y="2645"/>
                  <a:pt x="105833" y="3702"/>
                </a:cubicBezTo>
                <a:cubicBezTo>
                  <a:pt x="105833" y="3702"/>
                  <a:pt x="105304" y="4232"/>
                  <a:pt x="105304" y="4232"/>
                </a:cubicBezTo>
                <a:cubicBezTo>
                  <a:pt x="104775" y="5290"/>
                  <a:pt x="104246" y="6347"/>
                  <a:pt x="104246" y="7406"/>
                </a:cubicBezTo>
                <a:cubicBezTo>
                  <a:pt x="104246" y="7406"/>
                  <a:pt x="104246" y="7406"/>
                  <a:pt x="104246" y="7406"/>
                </a:cubicBezTo>
                <a:lnTo>
                  <a:pt x="104246" y="87807"/>
                </a:lnTo>
                <a:lnTo>
                  <a:pt x="6350" y="87807"/>
                </a:lnTo>
                <a:cubicBezTo>
                  <a:pt x="2646" y="87807"/>
                  <a:pt x="0" y="90451"/>
                  <a:pt x="0" y="94155"/>
                </a:cubicBezTo>
                <a:lnTo>
                  <a:pt x="0" y="302563"/>
                </a:lnTo>
                <a:cubicBezTo>
                  <a:pt x="0" y="306266"/>
                  <a:pt x="2646" y="308911"/>
                  <a:pt x="6350" y="308911"/>
                </a:cubicBezTo>
                <a:lnTo>
                  <a:pt x="197379" y="308911"/>
                </a:lnTo>
                <a:cubicBezTo>
                  <a:pt x="201083" y="308911"/>
                  <a:pt x="203729" y="306266"/>
                  <a:pt x="203729" y="302563"/>
                </a:cubicBezTo>
                <a:lnTo>
                  <a:pt x="203729" y="222162"/>
                </a:lnTo>
                <a:lnTo>
                  <a:pt x="301625" y="221104"/>
                </a:lnTo>
                <a:cubicBezTo>
                  <a:pt x="305329" y="221104"/>
                  <a:pt x="307975" y="218459"/>
                  <a:pt x="307975" y="214756"/>
                </a:cubicBezTo>
                <a:lnTo>
                  <a:pt x="307975" y="6347"/>
                </a:lnTo>
                <a:cubicBezTo>
                  <a:pt x="306917" y="4232"/>
                  <a:pt x="306387" y="2645"/>
                  <a:pt x="305329" y="1587"/>
                </a:cubicBezTo>
                <a:close/>
                <a:moveTo>
                  <a:pt x="116417" y="22216"/>
                </a:moveTo>
                <a:lnTo>
                  <a:pt x="181504" y="87278"/>
                </a:lnTo>
                <a:lnTo>
                  <a:pt x="116417" y="87278"/>
                </a:lnTo>
                <a:lnTo>
                  <a:pt x="116417" y="22216"/>
                </a:lnTo>
                <a:close/>
                <a:moveTo>
                  <a:pt x="190500" y="295158"/>
                </a:moveTo>
                <a:lnTo>
                  <a:pt x="12171" y="295158"/>
                </a:lnTo>
                <a:lnTo>
                  <a:pt x="12171" y="99444"/>
                </a:lnTo>
                <a:lnTo>
                  <a:pt x="110067" y="99444"/>
                </a:lnTo>
                <a:lnTo>
                  <a:pt x="190500" y="99444"/>
                </a:lnTo>
                <a:lnTo>
                  <a:pt x="190500" y="295158"/>
                </a:lnTo>
                <a:close/>
                <a:moveTo>
                  <a:pt x="294217" y="207880"/>
                </a:moveTo>
                <a:lnTo>
                  <a:pt x="202671" y="208409"/>
                </a:lnTo>
                <a:lnTo>
                  <a:pt x="202671" y="93096"/>
                </a:lnTo>
                <a:cubicBezTo>
                  <a:pt x="202671" y="92567"/>
                  <a:pt x="202671" y="92567"/>
                  <a:pt x="202671" y="92039"/>
                </a:cubicBezTo>
                <a:cubicBezTo>
                  <a:pt x="202671" y="91510"/>
                  <a:pt x="202671" y="91510"/>
                  <a:pt x="202671" y="90980"/>
                </a:cubicBezTo>
                <a:cubicBezTo>
                  <a:pt x="202142" y="89923"/>
                  <a:pt x="202142" y="88865"/>
                  <a:pt x="201083" y="88336"/>
                </a:cubicBezTo>
                <a:lnTo>
                  <a:pt x="124883" y="12166"/>
                </a:lnTo>
                <a:lnTo>
                  <a:pt x="294217" y="11637"/>
                </a:lnTo>
                <a:lnTo>
                  <a:pt x="294217" y="207880"/>
                </a:lnTo>
                <a:close/>
                <a:moveTo>
                  <a:pt x="28575" y="124834"/>
                </a:moveTo>
                <a:lnTo>
                  <a:pt x="28575" y="183548"/>
                </a:lnTo>
                <a:cubicBezTo>
                  <a:pt x="28575" y="187251"/>
                  <a:pt x="31221" y="189896"/>
                  <a:pt x="34925" y="189896"/>
                </a:cubicBezTo>
                <a:lnTo>
                  <a:pt x="167746" y="189896"/>
                </a:lnTo>
                <a:cubicBezTo>
                  <a:pt x="171450" y="189896"/>
                  <a:pt x="174096" y="187251"/>
                  <a:pt x="174096" y="183548"/>
                </a:cubicBezTo>
                <a:lnTo>
                  <a:pt x="174096" y="124834"/>
                </a:lnTo>
                <a:cubicBezTo>
                  <a:pt x="174096" y="121131"/>
                  <a:pt x="171450" y="118486"/>
                  <a:pt x="167746" y="118486"/>
                </a:cubicBezTo>
                <a:lnTo>
                  <a:pt x="34925" y="118486"/>
                </a:lnTo>
                <a:cubicBezTo>
                  <a:pt x="31750" y="118486"/>
                  <a:pt x="28575" y="121131"/>
                  <a:pt x="28575" y="124834"/>
                </a:cubicBezTo>
                <a:close/>
                <a:moveTo>
                  <a:pt x="41275" y="131182"/>
                </a:moveTo>
                <a:lnTo>
                  <a:pt x="161396" y="131182"/>
                </a:lnTo>
                <a:lnTo>
                  <a:pt x="161396" y="177729"/>
                </a:lnTo>
                <a:lnTo>
                  <a:pt x="41275" y="177729"/>
                </a:lnTo>
                <a:lnTo>
                  <a:pt x="41275" y="131182"/>
                </a:lnTo>
                <a:close/>
                <a:moveTo>
                  <a:pt x="166688" y="220575"/>
                </a:moveTo>
                <a:cubicBezTo>
                  <a:pt x="166688" y="224278"/>
                  <a:pt x="164042" y="226923"/>
                  <a:pt x="160337" y="226923"/>
                </a:cubicBezTo>
                <a:lnTo>
                  <a:pt x="41275" y="226923"/>
                </a:lnTo>
                <a:cubicBezTo>
                  <a:pt x="37571" y="226923"/>
                  <a:pt x="34925" y="224278"/>
                  <a:pt x="34925" y="220575"/>
                </a:cubicBezTo>
                <a:cubicBezTo>
                  <a:pt x="34925" y="216872"/>
                  <a:pt x="37571" y="214227"/>
                  <a:pt x="41275" y="214227"/>
                </a:cubicBezTo>
                <a:lnTo>
                  <a:pt x="160337" y="214227"/>
                </a:lnTo>
                <a:cubicBezTo>
                  <a:pt x="164042" y="214227"/>
                  <a:pt x="166688" y="216872"/>
                  <a:pt x="166688" y="220575"/>
                </a:cubicBezTo>
                <a:close/>
                <a:moveTo>
                  <a:pt x="166688" y="250197"/>
                </a:moveTo>
                <a:cubicBezTo>
                  <a:pt x="166688" y="253899"/>
                  <a:pt x="164042" y="256544"/>
                  <a:pt x="160337" y="256544"/>
                </a:cubicBezTo>
                <a:lnTo>
                  <a:pt x="41275" y="256544"/>
                </a:lnTo>
                <a:cubicBezTo>
                  <a:pt x="37571" y="256544"/>
                  <a:pt x="34925" y="253899"/>
                  <a:pt x="34925" y="250197"/>
                </a:cubicBezTo>
                <a:cubicBezTo>
                  <a:pt x="34925" y="246494"/>
                  <a:pt x="37571" y="243849"/>
                  <a:pt x="41275" y="243849"/>
                </a:cubicBezTo>
                <a:lnTo>
                  <a:pt x="160337" y="243849"/>
                </a:lnTo>
                <a:cubicBezTo>
                  <a:pt x="164042" y="243849"/>
                  <a:pt x="166688" y="246494"/>
                  <a:pt x="166688" y="250197"/>
                </a:cubicBezTo>
                <a:close/>
                <a:moveTo>
                  <a:pt x="223308" y="112668"/>
                </a:moveTo>
                <a:lnTo>
                  <a:pt x="270933" y="112668"/>
                </a:lnTo>
                <a:cubicBezTo>
                  <a:pt x="274637" y="112668"/>
                  <a:pt x="277283" y="115313"/>
                  <a:pt x="277283" y="119015"/>
                </a:cubicBezTo>
                <a:lnTo>
                  <a:pt x="277283" y="177729"/>
                </a:lnTo>
                <a:cubicBezTo>
                  <a:pt x="277283" y="181432"/>
                  <a:pt x="274637" y="184077"/>
                  <a:pt x="270933" y="184077"/>
                </a:cubicBezTo>
                <a:lnTo>
                  <a:pt x="223308" y="184077"/>
                </a:lnTo>
                <a:cubicBezTo>
                  <a:pt x="219604" y="184077"/>
                  <a:pt x="216958" y="181432"/>
                  <a:pt x="216958" y="177729"/>
                </a:cubicBezTo>
                <a:cubicBezTo>
                  <a:pt x="216958" y="174027"/>
                  <a:pt x="219604" y="171382"/>
                  <a:pt x="223308" y="171382"/>
                </a:cubicBezTo>
                <a:lnTo>
                  <a:pt x="265112" y="171382"/>
                </a:lnTo>
                <a:lnTo>
                  <a:pt x="265112" y="124834"/>
                </a:lnTo>
                <a:lnTo>
                  <a:pt x="223308" y="124834"/>
                </a:lnTo>
                <a:cubicBezTo>
                  <a:pt x="219604" y="124834"/>
                  <a:pt x="216958" y="122189"/>
                  <a:pt x="216958" y="118486"/>
                </a:cubicBezTo>
                <a:cubicBezTo>
                  <a:pt x="216958" y="115842"/>
                  <a:pt x="219604" y="112668"/>
                  <a:pt x="223308" y="112668"/>
                </a:cubicBezTo>
                <a:close/>
                <a:moveTo>
                  <a:pt x="263525" y="88865"/>
                </a:moveTo>
                <a:lnTo>
                  <a:pt x="212196" y="88865"/>
                </a:lnTo>
                <a:cubicBezTo>
                  <a:pt x="208491" y="88865"/>
                  <a:pt x="205846" y="86220"/>
                  <a:pt x="205846" y="82517"/>
                </a:cubicBezTo>
                <a:cubicBezTo>
                  <a:pt x="205846" y="78815"/>
                  <a:pt x="208491" y="76170"/>
                  <a:pt x="212196" y="76170"/>
                </a:cubicBezTo>
                <a:lnTo>
                  <a:pt x="263525" y="76170"/>
                </a:lnTo>
                <a:cubicBezTo>
                  <a:pt x="267229" y="76170"/>
                  <a:pt x="269875" y="78815"/>
                  <a:pt x="269875" y="82517"/>
                </a:cubicBezTo>
                <a:cubicBezTo>
                  <a:pt x="269875" y="85691"/>
                  <a:pt x="267229" y="88865"/>
                  <a:pt x="263525" y="88865"/>
                </a:cubicBezTo>
                <a:close/>
                <a:moveTo>
                  <a:pt x="176212" y="52896"/>
                </a:moveTo>
                <a:cubicBezTo>
                  <a:pt x="176212" y="49193"/>
                  <a:pt x="178858" y="46548"/>
                  <a:pt x="182563" y="46548"/>
                </a:cubicBezTo>
                <a:lnTo>
                  <a:pt x="263525" y="46548"/>
                </a:lnTo>
                <a:cubicBezTo>
                  <a:pt x="267229" y="46548"/>
                  <a:pt x="269875" y="49193"/>
                  <a:pt x="269875" y="52896"/>
                </a:cubicBezTo>
                <a:cubicBezTo>
                  <a:pt x="269875" y="56598"/>
                  <a:pt x="267229" y="59243"/>
                  <a:pt x="263525" y="59243"/>
                </a:cubicBezTo>
                <a:lnTo>
                  <a:pt x="182563" y="59243"/>
                </a:lnTo>
                <a:cubicBezTo>
                  <a:pt x="179387" y="59243"/>
                  <a:pt x="176212" y="56598"/>
                  <a:pt x="176212" y="5289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14" name="Google Shape;614;p21"/>
          <p:cNvGraphicFramePr/>
          <p:nvPr>
            <p:extLst>
              <p:ext uri="{D42A27DB-BD31-4B8C-83A1-F6EECF244321}">
                <p14:modId xmlns:p14="http://schemas.microsoft.com/office/powerpoint/2010/main" val="28663524"/>
              </p:ext>
            </p:extLst>
          </p:nvPr>
        </p:nvGraphicFramePr>
        <p:xfrm>
          <a:off x="238672" y="665312"/>
          <a:ext cx="11953328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15" name="Google Shape;615;p21"/>
          <p:cNvCxnSpPr/>
          <p:nvPr/>
        </p:nvCxnSpPr>
        <p:spPr>
          <a:xfrm>
            <a:off x="7464152" y="1700808"/>
            <a:ext cx="360040" cy="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16" name="Google Shape;616;p21"/>
          <p:cNvCxnSpPr/>
          <p:nvPr/>
        </p:nvCxnSpPr>
        <p:spPr>
          <a:xfrm>
            <a:off x="7464152" y="2996952"/>
            <a:ext cx="360040" cy="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17" name="Google Shape;617;p21"/>
          <p:cNvCxnSpPr/>
          <p:nvPr/>
        </p:nvCxnSpPr>
        <p:spPr>
          <a:xfrm>
            <a:off x="7464152" y="4221088"/>
            <a:ext cx="360040" cy="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18" name="Google Shape;618;p21"/>
          <p:cNvCxnSpPr/>
          <p:nvPr/>
        </p:nvCxnSpPr>
        <p:spPr>
          <a:xfrm>
            <a:off x="7464152" y="4869160"/>
            <a:ext cx="360040" cy="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19" name="Google Shape;619;p21"/>
          <p:cNvCxnSpPr/>
          <p:nvPr/>
        </p:nvCxnSpPr>
        <p:spPr>
          <a:xfrm>
            <a:off x="7464152" y="5517232"/>
            <a:ext cx="360040" cy="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20" name="Google Shape;620;p21"/>
          <p:cNvCxnSpPr/>
          <p:nvPr/>
        </p:nvCxnSpPr>
        <p:spPr>
          <a:xfrm>
            <a:off x="7464152" y="6165304"/>
            <a:ext cx="360040" cy="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621" name="Google Shape;621;p21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622" name="Google Shape;622;p21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4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3" name="Google Shape;623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2"/>
          <p:cNvSpPr txBox="1">
            <a:spLocks noGrp="1"/>
          </p:cNvSpPr>
          <p:nvPr>
            <p:ph type="title"/>
          </p:nvPr>
        </p:nvSpPr>
        <p:spPr>
          <a:xfrm>
            <a:off x="2677182" y="272586"/>
            <a:ext cx="8257500" cy="1427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buSzPts val="2000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Мониторинг реализации комплекса процессных мероприятий «Развитие системы оказания паллиативной медицинской помощи», реализуемого в составе государственной программы Российской Федерации «Развитие здравоохранения»</a:t>
            </a:r>
            <a:b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г</a:t>
            </a:r>
            <a:r>
              <a:rPr lang="ru-RU" sz="1400" b="1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осударственной интегрированной информационной системе управления общественными финансами «Электронный бюджет» </a:t>
            </a:r>
            <a:endParaRPr sz="1400" b="1" dirty="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29" name="Google Shape;629;p22"/>
          <p:cNvSpPr/>
          <p:nvPr/>
        </p:nvSpPr>
        <p:spPr>
          <a:xfrm>
            <a:off x="10725732" y="113690"/>
            <a:ext cx="1034307" cy="1094488"/>
          </a:xfrm>
          <a:custGeom>
            <a:avLst/>
            <a:gdLst/>
            <a:ahLst/>
            <a:cxnLst/>
            <a:rect l="l" t="t" r="r" b="b"/>
            <a:pathLst>
              <a:path w="306916" h="306794" extrusionOk="0">
                <a:moveTo>
                  <a:pt x="305329" y="1587"/>
                </a:moveTo>
                <a:cubicBezTo>
                  <a:pt x="304271" y="529"/>
                  <a:pt x="302683" y="0"/>
                  <a:pt x="301096" y="0"/>
                </a:cubicBezTo>
                <a:cubicBezTo>
                  <a:pt x="301096" y="0"/>
                  <a:pt x="301096" y="0"/>
                  <a:pt x="301096" y="0"/>
                </a:cubicBezTo>
                <a:lnTo>
                  <a:pt x="110596" y="1058"/>
                </a:lnTo>
                <a:cubicBezTo>
                  <a:pt x="109538" y="1058"/>
                  <a:pt x="109008" y="1058"/>
                  <a:pt x="108479" y="1587"/>
                </a:cubicBezTo>
                <a:cubicBezTo>
                  <a:pt x="108479" y="1587"/>
                  <a:pt x="108479" y="1587"/>
                  <a:pt x="108479" y="1587"/>
                </a:cubicBezTo>
                <a:cubicBezTo>
                  <a:pt x="108479" y="1587"/>
                  <a:pt x="108479" y="1587"/>
                  <a:pt x="108479" y="1587"/>
                </a:cubicBezTo>
                <a:cubicBezTo>
                  <a:pt x="107421" y="2116"/>
                  <a:pt x="106892" y="2645"/>
                  <a:pt x="105833" y="3702"/>
                </a:cubicBezTo>
                <a:cubicBezTo>
                  <a:pt x="105833" y="3702"/>
                  <a:pt x="105304" y="4232"/>
                  <a:pt x="105304" y="4232"/>
                </a:cubicBezTo>
                <a:cubicBezTo>
                  <a:pt x="104775" y="5290"/>
                  <a:pt x="104246" y="6347"/>
                  <a:pt x="104246" y="7406"/>
                </a:cubicBezTo>
                <a:cubicBezTo>
                  <a:pt x="104246" y="7406"/>
                  <a:pt x="104246" y="7406"/>
                  <a:pt x="104246" y="7406"/>
                </a:cubicBezTo>
                <a:lnTo>
                  <a:pt x="104246" y="87807"/>
                </a:lnTo>
                <a:lnTo>
                  <a:pt x="6350" y="87807"/>
                </a:lnTo>
                <a:cubicBezTo>
                  <a:pt x="2646" y="87807"/>
                  <a:pt x="0" y="90451"/>
                  <a:pt x="0" y="94155"/>
                </a:cubicBezTo>
                <a:lnTo>
                  <a:pt x="0" y="302563"/>
                </a:lnTo>
                <a:cubicBezTo>
                  <a:pt x="0" y="306266"/>
                  <a:pt x="2646" y="308911"/>
                  <a:pt x="6350" y="308911"/>
                </a:cubicBezTo>
                <a:lnTo>
                  <a:pt x="197379" y="308911"/>
                </a:lnTo>
                <a:cubicBezTo>
                  <a:pt x="201083" y="308911"/>
                  <a:pt x="203729" y="306266"/>
                  <a:pt x="203729" y="302563"/>
                </a:cubicBezTo>
                <a:lnTo>
                  <a:pt x="203729" y="222162"/>
                </a:lnTo>
                <a:lnTo>
                  <a:pt x="301625" y="221104"/>
                </a:lnTo>
                <a:cubicBezTo>
                  <a:pt x="305329" y="221104"/>
                  <a:pt x="307975" y="218459"/>
                  <a:pt x="307975" y="214756"/>
                </a:cubicBezTo>
                <a:lnTo>
                  <a:pt x="307975" y="6347"/>
                </a:lnTo>
                <a:cubicBezTo>
                  <a:pt x="306917" y="4232"/>
                  <a:pt x="306387" y="2645"/>
                  <a:pt x="305329" y="1587"/>
                </a:cubicBezTo>
                <a:close/>
                <a:moveTo>
                  <a:pt x="116417" y="22216"/>
                </a:moveTo>
                <a:lnTo>
                  <a:pt x="181504" y="87278"/>
                </a:lnTo>
                <a:lnTo>
                  <a:pt x="116417" y="87278"/>
                </a:lnTo>
                <a:lnTo>
                  <a:pt x="116417" y="22216"/>
                </a:lnTo>
                <a:close/>
                <a:moveTo>
                  <a:pt x="190500" y="295158"/>
                </a:moveTo>
                <a:lnTo>
                  <a:pt x="12171" y="295158"/>
                </a:lnTo>
                <a:lnTo>
                  <a:pt x="12171" y="99444"/>
                </a:lnTo>
                <a:lnTo>
                  <a:pt x="110067" y="99444"/>
                </a:lnTo>
                <a:lnTo>
                  <a:pt x="190500" y="99444"/>
                </a:lnTo>
                <a:lnTo>
                  <a:pt x="190500" y="295158"/>
                </a:lnTo>
                <a:close/>
                <a:moveTo>
                  <a:pt x="294217" y="207880"/>
                </a:moveTo>
                <a:lnTo>
                  <a:pt x="202671" y="208409"/>
                </a:lnTo>
                <a:lnTo>
                  <a:pt x="202671" y="93096"/>
                </a:lnTo>
                <a:cubicBezTo>
                  <a:pt x="202671" y="92567"/>
                  <a:pt x="202671" y="92567"/>
                  <a:pt x="202671" y="92039"/>
                </a:cubicBezTo>
                <a:cubicBezTo>
                  <a:pt x="202671" y="91510"/>
                  <a:pt x="202671" y="91510"/>
                  <a:pt x="202671" y="90980"/>
                </a:cubicBezTo>
                <a:cubicBezTo>
                  <a:pt x="202142" y="89923"/>
                  <a:pt x="202142" y="88865"/>
                  <a:pt x="201083" y="88336"/>
                </a:cubicBezTo>
                <a:lnTo>
                  <a:pt x="124883" y="12166"/>
                </a:lnTo>
                <a:lnTo>
                  <a:pt x="294217" y="11637"/>
                </a:lnTo>
                <a:lnTo>
                  <a:pt x="294217" y="207880"/>
                </a:lnTo>
                <a:close/>
                <a:moveTo>
                  <a:pt x="28575" y="124834"/>
                </a:moveTo>
                <a:lnTo>
                  <a:pt x="28575" y="183548"/>
                </a:lnTo>
                <a:cubicBezTo>
                  <a:pt x="28575" y="187251"/>
                  <a:pt x="31221" y="189896"/>
                  <a:pt x="34925" y="189896"/>
                </a:cubicBezTo>
                <a:lnTo>
                  <a:pt x="167746" y="189896"/>
                </a:lnTo>
                <a:cubicBezTo>
                  <a:pt x="171450" y="189896"/>
                  <a:pt x="174096" y="187251"/>
                  <a:pt x="174096" y="183548"/>
                </a:cubicBezTo>
                <a:lnTo>
                  <a:pt x="174096" y="124834"/>
                </a:lnTo>
                <a:cubicBezTo>
                  <a:pt x="174096" y="121131"/>
                  <a:pt x="171450" y="118486"/>
                  <a:pt x="167746" y="118486"/>
                </a:cubicBezTo>
                <a:lnTo>
                  <a:pt x="34925" y="118486"/>
                </a:lnTo>
                <a:cubicBezTo>
                  <a:pt x="31750" y="118486"/>
                  <a:pt x="28575" y="121131"/>
                  <a:pt x="28575" y="124834"/>
                </a:cubicBezTo>
                <a:close/>
                <a:moveTo>
                  <a:pt x="41275" y="131182"/>
                </a:moveTo>
                <a:lnTo>
                  <a:pt x="161396" y="131182"/>
                </a:lnTo>
                <a:lnTo>
                  <a:pt x="161396" y="177729"/>
                </a:lnTo>
                <a:lnTo>
                  <a:pt x="41275" y="177729"/>
                </a:lnTo>
                <a:lnTo>
                  <a:pt x="41275" y="131182"/>
                </a:lnTo>
                <a:close/>
                <a:moveTo>
                  <a:pt x="166688" y="220575"/>
                </a:moveTo>
                <a:cubicBezTo>
                  <a:pt x="166688" y="224278"/>
                  <a:pt x="164042" y="226923"/>
                  <a:pt x="160337" y="226923"/>
                </a:cubicBezTo>
                <a:lnTo>
                  <a:pt x="41275" y="226923"/>
                </a:lnTo>
                <a:cubicBezTo>
                  <a:pt x="37571" y="226923"/>
                  <a:pt x="34925" y="224278"/>
                  <a:pt x="34925" y="220575"/>
                </a:cubicBezTo>
                <a:cubicBezTo>
                  <a:pt x="34925" y="216872"/>
                  <a:pt x="37571" y="214227"/>
                  <a:pt x="41275" y="214227"/>
                </a:cubicBezTo>
                <a:lnTo>
                  <a:pt x="160337" y="214227"/>
                </a:lnTo>
                <a:cubicBezTo>
                  <a:pt x="164042" y="214227"/>
                  <a:pt x="166688" y="216872"/>
                  <a:pt x="166688" y="220575"/>
                </a:cubicBezTo>
                <a:close/>
                <a:moveTo>
                  <a:pt x="166688" y="250197"/>
                </a:moveTo>
                <a:cubicBezTo>
                  <a:pt x="166688" y="253899"/>
                  <a:pt x="164042" y="256544"/>
                  <a:pt x="160337" y="256544"/>
                </a:cubicBezTo>
                <a:lnTo>
                  <a:pt x="41275" y="256544"/>
                </a:lnTo>
                <a:cubicBezTo>
                  <a:pt x="37571" y="256544"/>
                  <a:pt x="34925" y="253899"/>
                  <a:pt x="34925" y="250197"/>
                </a:cubicBezTo>
                <a:cubicBezTo>
                  <a:pt x="34925" y="246494"/>
                  <a:pt x="37571" y="243849"/>
                  <a:pt x="41275" y="243849"/>
                </a:cubicBezTo>
                <a:lnTo>
                  <a:pt x="160337" y="243849"/>
                </a:lnTo>
                <a:cubicBezTo>
                  <a:pt x="164042" y="243849"/>
                  <a:pt x="166688" y="246494"/>
                  <a:pt x="166688" y="250197"/>
                </a:cubicBezTo>
                <a:close/>
                <a:moveTo>
                  <a:pt x="223308" y="112668"/>
                </a:moveTo>
                <a:lnTo>
                  <a:pt x="270933" y="112668"/>
                </a:lnTo>
                <a:cubicBezTo>
                  <a:pt x="274637" y="112668"/>
                  <a:pt x="277283" y="115313"/>
                  <a:pt x="277283" y="119015"/>
                </a:cubicBezTo>
                <a:lnTo>
                  <a:pt x="277283" y="177729"/>
                </a:lnTo>
                <a:cubicBezTo>
                  <a:pt x="277283" y="181432"/>
                  <a:pt x="274637" y="184077"/>
                  <a:pt x="270933" y="184077"/>
                </a:cubicBezTo>
                <a:lnTo>
                  <a:pt x="223308" y="184077"/>
                </a:lnTo>
                <a:cubicBezTo>
                  <a:pt x="219604" y="184077"/>
                  <a:pt x="216958" y="181432"/>
                  <a:pt x="216958" y="177729"/>
                </a:cubicBezTo>
                <a:cubicBezTo>
                  <a:pt x="216958" y="174027"/>
                  <a:pt x="219604" y="171382"/>
                  <a:pt x="223308" y="171382"/>
                </a:cubicBezTo>
                <a:lnTo>
                  <a:pt x="265112" y="171382"/>
                </a:lnTo>
                <a:lnTo>
                  <a:pt x="265112" y="124834"/>
                </a:lnTo>
                <a:lnTo>
                  <a:pt x="223308" y="124834"/>
                </a:lnTo>
                <a:cubicBezTo>
                  <a:pt x="219604" y="124834"/>
                  <a:pt x="216958" y="122189"/>
                  <a:pt x="216958" y="118486"/>
                </a:cubicBezTo>
                <a:cubicBezTo>
                  <a:pt x="216958" y="115842"/>
                  <a:pt x="219604" y="112668"/>
                  <a:pt x="223308" y="112668"/>
                </a:cubicBezTo>
                <a:close/>
                <a:moveTo>
                  <a:pt x="263525" y="88865"/>
                </a:moveTo>
                <a:lnTo>
                  <a:pt x="212196" y="88865"/>
                </a:lnTo>
                <a:cubicBezTo>
                  <a:pt x="208491" y="88865"/>
                  <a:pt x="205846" y="86220"/>
                  <a:pt x="205846" y="82517"/>
                </a:cubicBezTo>
                <a:cubicBezTo>
                  <a:pt x="205846" y="78815"/>
                  <a:pt x="208491" y="76170"/>
                  <a:pt x="212196" y="76170"/>
                </a:cubicBezTo>
                <a:lnTo>
                  <a:pt x="263525" y="76170"/>
                </a:lnTo>
                <a:cubicBezTo>
                  <a:pt x="267229" y="76170"/>
                  <a:pt x="269875" y="78815"/>
                  <a:pt x="269875" y="82517"/>
                </a:cubicBezTo>
                <a:cubicBezTo>
                  <a:pt x="269875" y="85691"/>
                  <a:pt x="267229" y="88865"/>
                  <a:pt x="263525" y="88865"/>
                </a:cubicBezTo>
                <a:close/>
                <a:moveTo>
                  <a:pt x="176212" y="52896"/>
                </a:moveTo>
                <a:cubicBezTo>
                  <a:pt x="176212" y="49193"/>
                  <a:pt x="178858" y="46548"/>
                  <a:pt x="182563" y="46548"/>
                </a:cubicBezTo>
                <a:lnTo>
                  <a:pt x="263525" y="46548"/>
                </a:lnTo>
                <a:cubicBezTo>
                  <a:pt x="267229" y="46548"/>
                  <a:pt x="269875" y="49193"/>
                  <a:pt x="269875" y="52896"/>
                </a:cubicBezTo>
                <a:cubicBezTo>
                  <a:pt x="269875" y="56598"/>
                  <a:pt x="267229" y="59243"/>
                  <a:pt x="263525" y="59243"/>
                </a:cubicBezTo>
                <a:lnTo>
                  <a:pt x="182563" y="59243"/>
                </a:lnTo>
                <a:cubicBezTo>
                  <a:pt x="179387" y="59243"/>
                  <a:pt x="176212" y="56598"/>
                  <a:pt x="176212" y="5289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22"/>
          <p:cNvSpPr/>
          <p:nvPr/>
        </p:nvSpPr>
        <p:spPr>
          <a:xfrm>
            <a:off x="4131986" y="3947468"/>
            <a:ext cx="576000" cy="579900"/>
          </a:xfrm>
          <a:prstGeom prst="ellipse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22"/>
          <p:cNvSpPr/>
          <p:nvPr/>
        </p:nvSpPr>
        <p:spPr>
          <a:xfrm>
            <a:off x="7356465" y="1685878"/>
            <a:ext cx="576000" cy="533100"/>
          </a:xfrm>
          <a:prstGeom prst="ellipse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22"/>
          <p:cNvSpPr/>
          <p:nvPr/>
        </p:nvSpPr>
        <p:spPr>
          <a:xfrm>
            <a:off x="7347563" y="2706063"/>
            <a:ext cx="576000" cy="594900"/>
          </a:xfrm>
          <a:prstGeom prst="ellipse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22"/>
          <p:cNvSpPr/>
          <p:nvPr/>
        </p:nvSpPr>
        <p:spPr>
          <a:xfrm>
            <a:off x="4133194" y="1698475"/>
            <a:ext cx="576000" cy="579900"/>
          </a:xfrm>
          <a:prstGeom prst="ellipse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22"/>
          <p:cNvSpPr/>
          <p:nvPr/>
        </p:nvSpPr>
        <p:spPr>
          <a:xfrm>
            <a:off x="4128693" y="5354843"/>
            <a:ext cx="576000" cy="579900"/>
          </a:xfrm>
          <a:prstGeom prst="ellipse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22"/>
          <p:cNvSpPr/>
          <p:nvPr/>
        </p:nvSpPr>
        <p:spPr>
          <a:xfrm>
            <a:off x="7332705" y="3968142"/>
            <a:ext cx="576000" cy="579900"/>
          </a:xfrm>
          <a:prstGeom prst="ellipse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7" name="Google Shape;637;p22"/>
          <p:cNvGrpSpPr/>
          <p:nvPr/>
        </p:nvGrpSpPr>
        <p:grpSpPr>
          <a:xfrm>
            <a:off x="4283218" y="4115873"/>
            <a:ext cx="614895" cy="307447"/>
            <a:chOff x="81707" y="164"/>
            <a:chExt cx="614895" cy="307447"/>
          </a:xfrm>
        </p:grpSpPr>
        <p:sp>
          <p:nvSpPr>
            <p:cNvPr id="638" name="Google Shape;638;p22"/>
            <p:cNvSpPr/>
            <p:nvPr/>
          </p:nvSpPr>
          <p:spPr>
            <a:xfrm>
              <a:off x="81707" y="164"/>
              <a:ext cx="614895" cy="307447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22"/>
            <p:cNvSpPr txBox="1"/>
            <p:nvPr/>
          </p:nvSpPr>
          <p:spPr>
            <a:xfrm>
              <a:off x="81707" y="164"/>
              <a:ext cx="614895" cy="3074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963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0" name="Google Shape;640;p22"/>
          <p:cNvGrpSpPr/>
          <p:nvPr/>
        </p:nvGrpSpPr>
        <p:grpSpPr>
          <a:xfrm>
            <a:off x="4261110" y="1902068"/>
            <a:ext cx="614895" cy="309079"/>
            <a:chOff x="-436395" y="-2396324"/>
            <a:chExt cx="614895" cy="309079"/>
          </a:xfrm>
        </p:grpSpPr>
        <p:sp>
          <p:nvSpPr>
            <p:cNvPr id="641" name="Google Shape;641;p22"/>
            <p:cNvSpPr/>
            <p:nvPr/>
          </p:nvSpPr>
          <p:spPr>
            <a:xfrm>
              <a:off x="-436395" y="-2396324"/>
              <a:ext cx="614895" cy="307447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22"/>
            <p:cNvSpPr txBox="1"/>
            <p:nvPr/>
          </p:nvSpPr>
          <p:spPr>
            <a:xfrm>
              <a:off x="-436395" y="-2376682"/>
              <a:ext cx="596885" cy="289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210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3" name="Google Shape;643;p22"/>
          <p:cNvGrpSpPr/>
          <p:nvPr/>
        </p:nvGrpSpPr>
        <p:grpSpPr>
          <a:xfrm>
            <a:off x="7495351" y="1848967"/>
            <a:ext cx="614895" cy="307447"/>
            <a:chOff x="81707" y="164"/>
            <a:chExt cx="614895" cy="307447"/>
          </a:xfrm>
        </p:grpSpPr>
        <p:sp>
          <p:nvSpPr>
            <p:cNvPr id="644" name="Google Shape;644;p22"/>
            <p:cNvSpPr/>
            <p:nvPr/>
          </p:nvSpPr>
          <p:spPr>
            <a:xfrm>
              <a:off x="81707" y="164"/>
              <a:ext cx="614895" cy="307447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22"/>
            <p:cNvSpPr txBox="1"/>
            <p:nvPr/>
          </p:nvSpPr>
          <p:spPr>
            <a:xfrm>
              <a:off x="90712" y="9169"/>
              <a:ext cx="596885" cy="289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139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6" name="Google Shape;646;p22"/>
          <p:cNvGrpSpPr/>
          <p:nvPr/>
        </p:nvGrpSpPr>
        <p:grpSpPr>
          <a:xfrm>
            <a:off x="7463144" y="4148231"/>
            <a:ext cx="624355" cy="320513"/>
            <a:chOff x="72247" y="164"/>
            <a:chExt cx="624355" cy="320513"/>
          </a:xfrm>
        </p:grpSpPr>
        <p:sp>
          <p:nvSpPr>
            <p:cNvPr id="647" name="Google Shape;647;p22"/>
            <p:cNvSpPr/>
            <p:nvPr/>
          </p:nvSpPr>
          <p:spPr>
            <a:xfrm>
              <a:off x="81707" y="164"/>
              <a:ext cx="614895" cy="307447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22"/>
            <p:cNvSpPr txBox="1"/>
            <p:nvPr/>
          </p:nvSpPr>
          <p:spPr>
            <a:xfrm>
              <a:off x="72247" y="31240"/>
              <a:ext cx="596885" cy="289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942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9" name="Google Shape;649;p22"/>
          <p:cNvGrpSpPr/>
          <p:nvPr/>
        </p:nvGrpSpPr>
        <p:grpSpPr>
          <a:xfrm>
            <a:off x="7515175" y="2587626"/>
            <a:ext cx="614895" cy="307447"/>
            <a:chOff x="81707" y="164"/>
            <a:chExt cx="614895" cy="307447"/>
          </a:xfrm>
        </p:grpSpPr>
        <p:sp>
          <p:nvSpPr>
            <p:cNvPr id="650" name="Google Shape;650;p22"/>
            <p:cNvSpPr/>
            <p:nvPr/>
          </p:nvSpPr>
          <p:spPr>
            <a:xfrm>
              <a:off x="81707" y="164"/>
              <a:ext cx="614895" cy="307447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22"/>
            <p:cNvSpPr txBox="1"/>
            <p:nvPr/>
          </p:nvSpPr>
          <p:spPr>
            <a:xfrm>
              <a:off x="90712" y="9169"/>
              <a:ext cx="596885" cy="289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221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2" name="Google Shape;652;p22"/>
          <p:cNvGrpSpPr/>
          <p:nvPr/>
        </p:nvGrpSpPr>
        <p:grpSpPr>
          <a:xfrm>
            <a:off x="4259093" y="5531938"/>
            <a:ext cx="614895" cy="307447"/>
            <a:chOff x="81707" y="164"/>
            <a:chExt cx="614895" cy="307447"/>
          </a:xfrm>
        </p:grpSpPr>
        <p:sp>
          <p:nvSpPr>
            <p:cNvPr id="653" name="Google Shape;653;p22"/>
            <p:cNvSpPr/>
            <p:nvPr/>
          </p:nvSpPr>
          <p:spPr>
            <a:xfrm>
              <a:off x="81707" y="164"/>
              <a:ext cx="614895" cy="307447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22"/>
            <p:cNvSpPr txBox="1"/>
            <p:nvPr/>
          </p:nvSpPr>
          <p:spPr>
            <a:xfrm>
              <a:off x="90712" y="9169"/>
              <a:ext cx="596885" cy="289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953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5" name="Google Shape;655;p22"/>
          <p:cNvSpPr/>
          <p:nvPr/>
        </p:nvSpPr>
        <p:spPr>
          <a:xfrm>
            <a:off x="215959" y="1534842"/>
            <a:ext cx="3694500" cy="92328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Приложение № 5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сведения о плановом количестве единиц приобретаемых медицинских изделий, которыми оснащаются медицинские организации, подведомственные органам исполнительной власти субъектов Российской Федерации, имеющие структурные подразделения, оказывающие специализированную ПМП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6" name="Google Shape;656;p22"/>
          <p:cNvSpPr/>
          <p:nvPr/>
        </p:nvSpPr>
        <p:spPr>
          <a:xfrm>
            <a:off x="202973" y="2687079"/>
            <a:ext cx="3700500" cy="64629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Приложение № 7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Сведения о плановом количестве единиц приобретаемых медицинских изделий для использования на дому, которыми оснащаются медицинские организации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7" name="Google Shape;657;p22"/>
          <p:cNvSpPr/>
          <p:nvPr/>
        </p:nvSpPr>
        <p:spPr>
          <a:xfrm>
            <a:off x="8248163" y="1455647"/>
            <a:ext cx="3733384" cy="106178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Приложение № 9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Сведения о плановом количестве единиц приобретаемых автомобилей в соответствии со стандартом оснащения отделения выездной патронажной ПМП взрослым и легковых автомашин в соответствии со стандартом оснащения отделения выездной патронажной ПМП детям (далее – автомобиль), которыми оснащаются медицинские организации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8" name="Google Shape;658;p22"/>
          <p:cNvSpPr/>
          <p:nvPr/>
        </p:nvSpPr>
        <p:spPr>
          <a:xfrm>
            <a:off x="8248163" y="2631717"/>
            <a:ext cx="3740884" cy="92328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Приложение № 11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Сведения о плановом количестве приобретаемых упаковок лекарственных препаратов, содержащих наркотические средства и психотропные вещества, для купирования тяжелых симптомов заболевания, в том числе для обезболивания, в целях обеспечения пациентов, нуждающихся в оказании ПМП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59" name="Google Shape;659;p22"/>
          <p:cNvSpPr/>
          <p:nvPr/>
        </p:nvSpPr>
        <p:spPr>
          <a:xfrm>
            <a:off x="226684" y="3829303"/>
            <a:ext cx="3676789" cy="92328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Приложение № 6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Отчет о количестве единиц приобретаемых медицинских изделий, которыми оснащаются медицинские организации, подведомственные органам исполнительной власти субъектов Российской Федерации, имеющие структурные подразделения, оказывающие специализированную ПМП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0" name="Google Shape;660;p22"/>
          <p:cNvSpPr/>
          <p:nvPr/>
        </p:nvSpPr>
        <p:spPr>
          <a:xfrm>
            <a:off x="220684" y="5333883"/>
            <a:ext cx="3700500" cy="64629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Приложение № 8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Отчет о количестве единиц приобретаемых медицинских изделий для использования на дому, которыми оснащаются медицинские организации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1" name="Google Shape;661;p22"/>
          <p:cNvSpPr/>
          <p:nvPr/>
        </p:nvSpPr>
        <p:spPr>
          <a:xfrm>
            <a:off x="4167417" y="2766516"/>
            <a:ext cx="576000" cy="579900"/>
          </a:xfrm>
          <a:prstGeom prst="ellipse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2" name="Google Shape;662;p22"/>
          <p:cNvGrpSpPr/>
          <p:nvPr/>
        </p:nvGrpSpPr>
        <p:grpSpPr>
          <a:xfrm>
            <a:off x="4273281" y="2642363"/>
            <a:ext cx="614895" cy="307447"/>
            <a:chOff x="81707" y="164"/>
            <a:chExt cx="614895" cy="307447"/>
          </a:xfrm>
        </p:grpSpPr>
        <p:sp>
          <p:nvSpPr>
            <p:cNvPr id="663" name="Google Shape;663;p22"/>
            <p:cNvSpPr/>
            <p:nvPr/>
          </p:nvSpPr>
          <p:spPr>
            <a:xfrm>
              <a:off x="81707" y="164"/>
              <a:ext cx="614895" cy="307447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22"/>
            <p:cNvSpPr txBox="1"/>
            <p:nvPr/>
          </p:nvSpPr>
          <p:spPr>
            <a:xfrm>
              <a:off x="90712" y="9169"/>
              <a:ext cx="596885" cy="289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271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65" name="Google Shape;665;p22"/>
          <p:cNvSpPr/>
          <p:nvPr/>
        </p:nvSpPr>
        <p:spPr>
          <a:xfrm>
            <a:off x="8248163" y="3741449"/>
            <a:ext cx="3557700" cy="120028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Приложение № 10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Отчет о количестве единиц приобретаемых автомобилей 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в соответствии со стандартом оснащения отделения выездной патронажной паллиативной медицинской помощи взрослым и легковых автомашин в соответствии со стандартом оснащения отделения выездной патронажной паллиативной медицинской помощи детям (далее – автомобиль), которыми оснащаются медицинские организации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6" name="Google Shape;666;p22"/>
          <p:cNvSpPr/>
          <p:nvPr/>
        </p:nvSpPr>
        <p:spPr>
          <a:xfrm>
            <a:off x="8248163" y="5079243"/>
            <a:ext cx="3565200" cy="92328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Приложение № 12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Отчет о количестве закупленных упаковок лекарственных препаратов, содержащих наркотические средства и психотропные вещества, для купирования тяжелых симптомов заболевания, в том числе для обезболивания, в целях обеспечения пациентов, нуждающихся в </a:t>
            </a:r>
            <a:r>
              <a:rPr kumimoji="0" lang="ru-RU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imes New Roman"/>
              </a:rPr>
              <a:t>оказании ПМП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68" name="Google Shape;668;p22"/>
          <p:cNvSpPr/>
          <p:nvPr/>
        </p:nvSpPr>
        <p:spPr>
          <a:xfrm>
            <a:off x="7346127" y="5320546"/>
            <a:ext cx="576000" cy="579900"/>
          </a:xfrm>
          <a:prstGeom prst="ellipse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2" name="Google Shape;672;p22"/>
          <p:cNvGrpSpPr/>
          <p:nvPr/>
        </p:nvGrpSpPr>
        <p:grpSpPr>
          <a:xfrm>
            <a:off x="4838491" y="4426097"/>
            <a:ext cx="2624679" cy="951303"/>
            <a:chOff x="81707" y="164"/>
            <a:chExt cx="614895" cy="307447"/>
          </a:xfrm>
        </p:grpSpPr>
        <p:sp>
          <p:nvSpPr>
            <p:cNvPr id="673" name="Google Shape;673;p22"/>
            <p:cNvSpPr/>
            <p:nvPr/>
          </p:nvSpPr>
          <p:spPr>
            <a:xfrm>
              <a:off x="81707" y="164"/>
              <a:ext cx="614895" cy="307447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22"/>
            <p:cNvSpPr txBox="1"/>
            <p:nvPr/>
          </p:nvSpPr>
          <p:spPr>
            <a:xfrm>
              <a:off x="90712" y="9169"/>
              <a:ext cx="596885" cy="289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Количество отчетов: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3 800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5" name="Google Shape;675;p22"/>
          <p:cNvGrpSpPr/>
          <p:nvPr/>
        </p:nvGrpSpPr>
        <p:grpSpPr>
          <a:xfrm>
            <a:off x="4869618" y="2016855"/>
            <a:ext cx="2527464" cy="951303"/>
            <a:chOff x="81707" y="164"/>
            <a:chExt cx="614895" cy="307447"/>
          </a:xfrm>
        </p:grpSpPr>
        <p:sp>
          <p:nvSpPr>
            <p:cNvPr id="676" name="Google Shape;676;p22"/>
            <p:cNvSpPr/>
            <p:nvPr/>
          </p:nvSpPr>
          <p:spPr>
            <a:xfrm>
              <a:off x="81707" y="164"/>
              <a:ext cx="614895" cy="307447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22"/>
            <p:cNvSpPr txBox="1"/>
            <p:nvPr/>
          </p:nvSpPr>
          <p:spPr>
            <a:xfrm>
              <a:off x="90712" y="9169"/>
              <a:ext cx="596885" cy="289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Количество планов: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841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678" name="Google Shape;678;p22"/>
          <p:cNvCxnSpPr/>
          <p:nvPr/>
        </p:nvCxnSpPr>
        <p:spPr>
          <a:xfrm>
            <a:off x="336889" y="3594609"/>
            <a:ext cx="11518200" cy="2760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679" name="Google Shape;679;p22"/>
          <p:cNvGrpSpPr/>
          <p:nvPr/>
        </p:nvGrpSpPr>
        <p:grpSpPr>
          <a:xfrm>
            <a:off x="7495152" y="5517507"/>
            <a:ext cx="614895" cy="307447"/>
            <a:chOff x="81707" y="164"/>
            <a:chExt cx="614895" cy="307447"/>
          </a:xfrm>
        </p:grpSpPr>
        <p:sp>
          <p:nvSpPr>
            <p:cNvPr id="680" name="Google Shape;680;p22"/>
            <p:cNvSpPr/>
            <p:nvPr/>
          </p:nvSpPr>
          <p:spPr>
            <a:xfrm>
              <a:off x="81707" y="164"/>
              <a:ext cx="614895" cy="307447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22"/>
            <p:cNvSpPr txBox="1"/>
            <p:nvPr/>
          </p:nvSpPr>
          <p:spPr>
            <a:xfrm>
              <a:off x="90712" y="9169"/>
              <a:ext cx="596885" cy="289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942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2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683" name="Google Shape;683;p22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3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4" name="Google Shape;684;p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128538" y="-156429"/>
            <a:ext cx="4350783" cy="717085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373628" y="1203834"/>
            <a:ext cx="7128300" cy="10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SzPts val="2000"/>
              <a:buNone/>
            </a:pPr>
            <a:r>
              <a:rPr lang="ru-RU" sz="1600" b="1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утверждены паспортом комплекса процессных мероприятий</a:t>
            </a:r>
            <a:br>
              <a:rPr lang="ru-RU" sz="1600" b="1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1600" b="1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«Развитие системы оказания паллиативной медицинской помощи», реализуемого в составе государственной программы Российской Федерации «Развитие здравоохранения»</a:t>
            </a:r>
            <a:endParaRPr sz="1600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8976320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442775" y="2424575"/>
            <a:ext cx="6840900" cy="4017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На базе ФГАОУ ВО Первый МГМУ им. И.М. Сеченова Минздрава России организован и осуществляет свою деятельность Федеральный научно-практический центр паллиативной медицинской помощи, основными задачами которого является: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  <a:tabLst/>
              <a:defRPr/>
            </a:pPr>
            <a:r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обеспечение методической поддержки и координации реализации комплекса процессных мероприятий "Развитие системы оказания паллиативной медицинской помощи» субъектам Российской Федерации;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  <a:tabLst/>
              <a:defRPr/>
            </a:pPr>
            <a:r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осуществление мониторинга системы оказания паллиативной медицинской помощи в Российской Федерации в разрезе субъектов Российской Федерации;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  <a:tabLst/>
              <a:defRPr/>
            </a:pPr>
            <a:r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подготовка отчетных, информационных и аналитических материалов по вопросам реализации комплекса процессных мероприятий "Развитие системы оказания паллиативной медицинской помощи"; на основании данных мониторинга и отчетов субъектов Российской Федерации осуществляется определение и корректировка рисков реализации комплекса процессных мероприятий "Развитие системы оказания паллиативной медицинской помощи";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  <a:tabLst/>
              <a:defRPr/>
            </a:pPr>
            <a:r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проведение организационно-методических мероприятий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9480376" y="2136754"/>
            <a:ext cx="1319808" cy="1510001"/>
          </a:xfrm>
          <a:custGeom>
            <a:avLst/>
            <a:gdLst/>
            <a:ahLst/>
            <a:cxnLst/>
            <a:rect l="l" t="t" r="r" b="b"/>
            <a:pathLst>
              <a:path w="306916" h="306794" extrusionOk="0">
                <a:moveTo>
                  <a:pt x="305329" y="1587"/>
                </a:moveTo>
                <a:cubicBezTo>
                  <a:pt x="304271" y="529"/>
                  <a:pt x="302683" y="0"/>
                  <a:pt x="301096" y="0"/>
                </a:cubicBezTo>
                <a:cubicBezTo>
                  <a:pt x="301096" y="0"/>
                  <a:pt x="301096" y="0"/>
                  <a:pt x="301096" y="0"/>
                </a:cubicBezTo>
                <a:lnTo>
                  <a:pt x="110596" y="1058"/>
                </a:lnTo>
                <a:cubicBezTo>
                  <a:pt x="109538" y="1058"/>
                  <a:pt x="109008" y="1058"/>
                  <a:pt x="108479" y="1587"/>
                </a:cubicBezTo>
                <a:cubicBezTo>
                  <a:pt x="108479" y="1587"/>
                  <a:pt x="108479" y="1587"/>
                  <a:pt x="108479" y="1587"/>
                </a:cubicBezTo>
                <a:cubicBezTo>
                  <a:pt x="108479" y="1587"/>
                  <a:pt x="108479" y="1587"/>
                  <a:pt x="108479" y="1587"/>
                </a:cubicBezTo>
                <a:cubicBezTo>
                  <a:pt x="107421" y="2116"/>
                  <a:pt x="106892" y="2645"/>
                  <a:pt x="105833" y="3702"/>
                </a:cubicBezTo>
                <a:cubicBezTo>
                  <a:pt x="105833" y="3702"/>
                  <a:pt x="105304" y="4232"/>
                  <a:pt x="105304" y="4232"/>
                </a:cubicBezTo>
                <a:cubicBezTo>
                  <a:pt x="104775" y="5290"/>
                  <a:pt x="104246" y="6347"/>
                  <a:pt x="104246" y="7406"/>
                </a:cubicBezTo>
                <a:cubicBezTo>
                  <a:pt x="104246" y="7406"/>
                  <a:pt x="104246" y="7406"/>
                  <a:pt x="104246" y="7406"/>
                </a:cubicBezTo>
                <a:lnTo>
                  <a:pt x="104246" y="87807"/>
                </a:lnTo>
                <a:lnTo>
                  <a:pt x="6350" y="87807"/>
                </a:lnTo>
                <a:cubicBezTo>
                  <a:pt x="2646" y="87807"/>
                  <a:pt x="0" y="90451"/>
                  <a:pt x="0" y="94155"/>
                </a:cubicBezTo>
                <a:lnTo>
                  <a:pt x="0" y="302563"/>
                </a:lnTo>
                <a:cubicBezTo>
                  <a:pt x="0" y="306266"/>
                  <a:pt x="2646" y="308911"/>
                  <a:pt x="6350" y="308911"/>
                </a:cubicBezTo>
                <a:lnTo>
                  <a:pt x="197379" y="308911"/>
                </a:lnTo>
                <a:cubicBezTo>
                  <a:pt x="201083" y="308911"/>
                  <a:pt x="203729" y="306266"/>
                  <a:pt x="203729" y="302563"/>
                </a:cubicBezTo>
                <a:lnTo>
                  <a:pt x="203729" y="222162"/>
                </a:lnTo>
                <a:lnTo>
                  <a:pt x="301625" y="221104"/>
                </a:lnTo>
                <a:cubicBezTo>
                  <a:pt x="305329" y="221104"/>
                  <a:pt x="307975" y="218459"/>
                  <a:pt x="307975" y="214756"/>
                </a:cubicBezTo>
                <a:lnTo>
                  <a:pt x="307975" y="6347"/>
                </a:lnTo>
                <a:cubicBezTo>
                  <a:pt x="306917" y="4232"/>
                  <a:pt x="306387" y="2645"/>
                  <a:pt x="305329" y="1587"/>
                </a:cubicBezTo>
                <a:close/>
                <a:moveTo>
                  <a:pt x="116417" y="22216"/>
                </a:moveTo>
                <a:lnTo>
                  <a:pt x="181504" y="87278"/>
                </a:lnTo>
                <a:lnTo>
                  <a:pt x="116417" y="87278"/>
                </a:lnTo>
                <a:lnTo>
                  <a:pt x="116417" y="22216"/>
                </a:lnTo>
                <a:close/>
                <a:moveTo>
                  <a:pt x="190500" y="295158"/>
                </a:moveTo>
                <a:lnTo>
                  <a:pt x="12171" y="295158"/>
                </a:lnTo>
                <a:lnTo>
                  <a:pt x="12171" y="99444"/>
                </a:lnTo>
                <a:lnTo>
                  <a:pt x="110067" y="99444"/>
                </a:lnTo>
                <a:lnTo>
                  <a:pt x="190500" y="99444"/>
                </a:lnTo>
                <a:lnTo>
                  <a:pt x="190500" y="295158"/>
                </a:lnTo>
                <a:close/>
                <a:moveTo>
                  <a:pt x="294217" y="207880"/>
                </a:moveTo>
                <a:lnTo>
                  <a:pt x="202671" y="208409"/>
                </a:lnTo>
                <a:lnTo>
                  <a:pt x="202671" y="93096"/>
                </a:lnTo>
                <a:cubicBezTo>
                  <a:pt x="202671" y="92567"/>
                  <a:pt x="202671" y="92567"/>
                  <a:pt x="202671" y="92039"/>
                </a:cubicBezTo>
                <a:cubicBezTo>
                  <a:pt x="202671" y="91510"/>
                  <a:pt x="202671" y="91510"/>
                  <a:pt x="202671" y="90980"/>
                </a:cubicBezTo>
                <a:cubicBezTo>
                  <a:pt x="202142" y="89923"/>
                  <a:pt x="202142" y="88865"/>
                  <a:pt x="201083" y="88336"/>
                </a:cubicBezTo>
                <a:lnTo>
                  <a:pt x="124883" y="12166"/>
                </a:lnTo>
                <a:lnTo>
                  <a:pt x="294217" y="11637"/>
                </a:lnTo>
                <a:lnTo>
                  <a:pt x="294217" y="207880"/>
                </a:lnTo>
                <a:close/>
                <a:moveTo>
                  <a:pt x="28575" y="124834"/>
                </a:moveTo>
                <a:lnTo>
                  <a:pt x="28575" y="183548"/>
                </a:lnTo>
                <a:cubicBezTo>
                  <a:pt x="28575" y="187251"/>
                  <a:pt x="31221" y="189896"/>
                  <a:pt x="34925" y="189896"/>
                </a:cubicBezTo>
                <a:lnTo>
                  <a:pt x="167746" y="189896"/>
                </a:lnTo>
                <a:cubicBezTo>
                  <a:pt x="171450" y="189896"/>
                  <a:pt x="174096" y="187251"/>
                  <a:pt x="174096" y="183548"/>
                </a:cubicBezTo>
                <a:lnTo>
                  <a:pt x="174096" y="124834"/>
                </a:lnTo>
                <a:cubicBezTo>
                  <a:pt x="174096" y="121131"/>
                  <a:pt x="171450" y="118486"/>
                  <a:pt x="167746" y="118486"/>
                </a:cubicBezTo>
                <a:lnTo>
                  <a:pt x="34925" y="118486"/>
                </a:lnTo>
                <a:cubicBezTo>
                  <a:pt x="31750" y="118486"/>
                  <a:pt x="28575" y="121131"/>
                  <a:pt x="28575" y="124834"/>
                </a:cubicBezTo>
                <a:close/>
                <a:moveTo>
                  <a:pt x="41275" y="131182"/>
                </a:moveTo>
                <a:lnTo>
                  <a:pt x="161396" y="131182"/>
                </a:lnTo>
                <a:lnTo>
                  <a:pt x="161396" y="177729"/>
                </a:lnTo>
                <a:lnTo>
                  <a:pt x="41275" y="177729"/>
                </a:lnTo>
                <a:lnTo>
                  <a:pt x="41275" y="131182"/>
                </a:lnTo>
                <a:close/>
                <a:moveTo>
                  <a:pt x="166688" y="220575"/>
                </a:moveTo>
                <a:cubicBezTo>
                  <a:pt x="166688" y="224278"/>
                  <a:pt x="164042" y="226923"/>
                  <a:pt x="160337" y="226923"/>
                </a:cubicBezTo>
                <a:lnTo>
                  <a:pt x="41275" y="226923"/>
                </a:lnTo>
                <a:cubicBezTo>
                  <a:pt x="37571" y="226923"/>
                  <a:pt x="34925" y="224278"/>
                  <a:pt x="34925" y="220575"/>
                </a:cubicBezTo>
                <a:cubicBezTo>
                  <a:pt x="34925" y="216872"/>
                  <a:pt x="37571" y="214227"/>
                  <a:pt x="41275" y="214227"/>
                </a:cubicBezTo>
                <a:lnTo>
                  <a:pt x="160337" y="214227"/>
                </a:lnTo>
                <a:cubicBezTo>
                  <a:pt x="164042" y="214227"/>
                  <a:pt x="166688" y="216872"/>
                  <a:pt x="166688" y="220575"/>
                </a:cubicBezTo>
                <a:close/>
                <a:moveTo>
                  <a:pt x="166688" y="250197"/>
                </a:moveTo>
                <a:cubicBezTo>
                  <a:pt x="166688" y="253899"/>
                  <a:pt x="164042" y="256544"/>
                  <a:pt x="160337" y="256544"/>
                </a:cubicBezTo>
                <a:lnTo>
                  <a:pt x="41275" y="256544"/>
                </a:lnTo>
                <a:cubicBezTo>
                  <a:pt x="37571" y="256544"/>
                  <a:pt x="34925" y="253899"/>
                  <a:pt x="34925" y="250197"/>
                </a:cubicBezTo>
                <a:cubicBezTo>
                  <a:pt x="34925" y="246494"/>
                  <a:pt x="37571" y="243849"/>
                  <a:pt x="41275" y="243849"/>
                </a:cubicBezTo>
                <a:lnTo>
                  <a:pt x="160337" y="243849"/>
                </a:lnTo>
                <a:cubicBezTo>
                  <a:pt x="164042" y="243849"/>
                  <a:pt x="166688" y="246494"/>
                  <a:pt x="166688" y="250197"/>
                </a:cubicBezTo>
                <a:close/>
                <a:moveTo>
                  <a:pt x="223308" y="112668"/>
                </a:moveTo>
                <a:lnTo>
                  <a:pt x="270933" y="112668"/>
                </a:lnTo>
                <a:cubicBezTo>
                  <a:pt x="274637" y="112668"/>
                  <a:pt x="277283" y="115313"/>
                  <a:pt x="277283" y="119015"/>
                </a:cubicBezTo>
                <a:lnTo>
                  <a:pt x="277283" y="177729"/>
                </a:lnTo>
                <a:cubicBezTo>
                  <a:pt x="277283" y="181432"/>
                  <a:pt x="274637" y="184077"/>
                  <a:pt x="270933" y="184077"/>
                </a:cubicBezTo>
                <a:lnTo>
                  <a:pt x="223308" y="184077"/>
                </a:lnTo>
                <a:cubicBezTo>
                  <a:pt x="219604" y="184077"/>
                  <a:pt x="216958" y="181432"/>
                  <a:pt x="216958" y="177729"/>
                </a:cubicBezTo>
                <a:cubicBezTo>
                  <a:pt x="216958" y="174027"/>
                  <a:pt x="219604" y="171382"/>
                  <a:pt x="223308" y="171382"/>
                </a:cubicBezTo>
                <a:lnTo>
                  <a:pt x="265112" y="171382"/>
                </a:lnTo>
                <a:lnTo>
                  <a:pt x="265112" y="124834"/>
                </a:lnTo>
                <a:lnTo>
                  <a:pt x="223308" y="124834"/>
                </a:lnTo>
                <a:cubicBezTo>
                  <a:pt x="219604" y="124834"/>
                  <a:pt x="216958" y="122189"/>
                  <a:pt x="216958" y="118486"/>
                </a:cubicBezTo>
                <a:cubicBezTo>
                  <a:pt x="216958" y="115842"/>
                  <a:pt x="219604" y="112668"/>
                  <a:pt x="223308" y="112668"/>
                </a:cubicBezTo>
                <a:close/>
                <a:moveTo>
                  <a:pt x="263525" y="88865"/>
                </a:moveTo>
                <a:lnTo>
                  <a:pt x="212196" y="88865"/>
                </a:lnTo>
                <a:cubicBezTo>
                  <a:pt x="208491" y="88865"/>
                  <a:pt x="205846" y="86220"/>
                  <a:pt x="205846" y="82517"/>
                </a:cubicBezTo>
                <a:cubicBezTo>
                  <a:pt x="205846" y="78815"/>
                  <a:pt x="208491" y="76170"/>
                  <a:pt x="212196" y="76170"/>
                </a:cubicBezTo>
                <a:lnTo>
                  <a:pt x="263525" y="76170"/>
                </a:lnTo>
                <a:cubicBezTo>
                  <a:pt x="267229" y="76170"/>
                  <a:pt x="269875" y="78815"/>
                  <a:pt x="269875" y="82517"/>
                </a:cubicBezTo>
                <a:cubicBezTo>
                  <a:pt x="269875" y="85691"/>
                  <a:pt x="267229" y="88865"/>
                  <a:pt x="263525" y="88865"/>
                </a:cubicBezTo>
                <a:close/>
                <a:moveTo>
                  <a:pt x="176212" y="52896"/>
                </a:moveTo>
                <a:cubicBezTo>
                  <a:pt x="176212" y="49193"/>
                  <a:pt x="178858" y="46548"/>
                  <a:pt x="182563" y="46548"/>
                </a:cubicBezTo>
                <a:lnTo>
                  <a:pt x="263525" y="46548"/>
                </a:lnTo>
                <a:cubicBezTo>
                  <a:pt x="267229" y="46548"/>
                  <a:pt x="269875" y="49193"/>
                  <a:pt x="269875" y="52896"/>
                </a:cubicBezTo>
                <a:cubicBezTo>
                  <a:pt x="269875" y="56598"/>
                  <a:pt x="267229" y="59243"/>
                  <a:pt x="263525" y="59243"/>
                </a:cubicBezTo>
                <a:lnTo>
                  <a:pt x="182563" y="59243"/>
                </a:lnTo>
                <a:cubicBezTo>
                  <a:pt x="179387" y="59243"/>
                  <a:pt x="176212" y="56598"/>
                  <a:pt x="176212" y="5289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3" name="Google Shape;113;p2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114" name="Google Shape;114;p2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4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6" name="Google Shape;116;p2" descr="Изображение выглядит как снимок экрана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38125" y="950925"/>
            <a:ext cx="2294850" cy="3361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 descr="https://lh4.googleusercontent.com/sk5E2Voh-CLR1dEn0P5CXS3sFjRjW5K-LUjXfcHq4vF9-Q3fTa0wc96efmftYTtZ5VFRjRc8wgxSSl-XKKt3slDvaE9AHOYtLCkZKuqtPqYe_jDavEDxfaFe9ma36KD19RWGyVJVEyMCVyIrCVZX2rAEPQ=s20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38925" y="3045475"/>
            <a:ext cx="2507525" cy="355402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1310891" y="690263"/>
            <a:ext cx="51036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Задачи ФНПЦ ПМП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/>
          <p:nvPr/>
        </p:nvSpPr>
        <p:spPr>
          <a:xfrm>
            <a:off x="1490470" y="1171582"/>
            <a:ext cx="3891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>
                <a:ln>
                  <a:noFill/>
                </a:ln>
                <a:solidFill>
                  <a:srgbClr val="345A99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https://palliativemed.sechenov.ru/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345A99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30" name="Google Shape;830;p24"/>
          <p:cNvSpPr txBox="1">
            <a:spLocks noGrp="1"/>
          </p:cNvSpPr>
          <p:nvPr>
            <p:ph type="title"/>
          </p:nvPr>
        </p:nvSpPr>
        <p:spPr>
          <a:xfrm>
            <a:off x="551375" y="755450"/>
            <a:ext cx="1062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ru-RU" sz="2000" b="1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Информационная платформа ФНПЦ ПМП</a:t>
            </a:r>
            <a:endParaRPr sz="2000" b="1" dirty="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31" name="Google Shape;83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384" y="1556792"/>
            <a:ext cx="7088321" cy="4039953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2" name="Google Shape;83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9696" y="5661248"/>
            <a:ext cx="4247700" cy="993678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33" name="Google Shape;833;p24"/>
          <p:cNvSpPr txBox="1"/>
          <p:nvPr/>
        </p:nvSpPr>
        <p:spPr>
          <a:xfrm>
            <a:off x="8531752" y="5708604"/>
            <a:ext cx="3504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Горячая линия по вопросам оказания паллиативной медицинской помощи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34" name="Google Shape;83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68199" y="1909425"/>
            <a:ext cx="2233101" cy="375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16299" y="2308518"/>
            <a:ext cx="743100" cy="750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36" name="Google Shape;836;p24"/>
          <p:cNvSpPr/>
          <p:nvPr/>
        </p:nvSpPr>
        <p:spPr>
          <a:xfrm>
            <a:off x="10153548" y="4930450"/>
            <a:ext cx="182230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345A99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855 подписчика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345A9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24"/>
          <p:cNvSpPr/>
          <p:nvPr/>
        </p:nvSpPr>
        <p:spPr>
          <a:xfrm>
            <a:off x="551375" y="5792400"/>
            <a:ext cx="2960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>
                <a:ln>
                  <a:noFill/>
                </a:ln>
                <a:solidFill>
                  <a:srgbClr val="345A99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За последние 3 месяца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345A99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>
                <a:ln>
                  <a:noFill/>
                </a:ln>
                <a:solidFill>
                  <a:srgbClr val="345A99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- 3 400 новых посетителей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45A9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24"/>
          <p:cNvSpPr txBox="1"/>
          <p:nvPr/>
        </p:nvSpPr>
        <p:spPr>
          <a:xfrm>
            <a:off x="7728150" y="1124750"/>
            <a:ext cx="42477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ОФИЦИАЛЬНЫЙ КАНАЛ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ФЕДЕРАЛЬНОГО НАУЧНО-ПРАКТИЧЕСКОГО ЦЕНТРА</a:t>
            </a:r>
            <a:br>
              <a:rPr kumimoji="0" lang="ru-RU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ru-RU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ПАЛЛИАТИВНОЙ МЕДИЦИНСКОЙ ПОМОЩИ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9" name="Google Shape;839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74355" y="3359588"/>
            <a:ext cx="1226989" cy="122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58400" y="5694450"/>
            <a:ext cx="742950" cy="75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24"/>
          <p:cNvSpPr txBox="1"/>
          <p:nvPr/>
        </p:nvSpPr>
        <p:spPr>
          <a:xfrm>
            <a:off x="8601350" y="610082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>
                <a:ln>
                  <a:noFill/>
                </a:ln>
                <a:solidFill>
                  <a:srgbClr val="345A99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+7 (499) 245 28 67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45A99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>
                <a:ln>
                  <a:noFill/>
                </a:ln>
                <a:solidFill>
                  <a:srgbClr val="345A99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пн-пт с 9:00 до 17:30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45A99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842" name="Google Shape;842;p24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843" name="Google Shape;843;p24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9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4" name="Google Shape;844;p2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25"/>
          <p:cNvSpPr/>
          <p:nvPr/>
        </p:nvSpPr>
        <p:spPr>
          <a:xfrm rot="1616761">
            <a:off x="5659244" y="-655189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0" name="Google Shape;85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482" y="-256178"/>
            <a:ext cx="4350783" cy="7530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8025" y="494900"/>
            <a:ext cx="4350799" cy="88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25" descr="Первый Московский государственный медицинский университет имени И ..."/>
          <p:cNvPicPr preferRelativeResize="0"/>
          <p:nvPr/>
        </p:nvPicPr>
        <p:blipFill rotWithShape="1">
          <a:blip r:embed="rId5">
            <a:alphaModFix/>
          </a:blip>
          <a:srcRect l="7324" t="31961" r="6620" b="32598"/>
          <a:stretch/>
        </p:blipFill>
        <p:spPr>
          <a:xfrm>
            <a:off x="306880" y="5788266"/>
            <a:ext cx="2067381" cy="646867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25"/>
          <p:cNvSpPr/>
          <p:nvPr/>
        </p:nvSpPr>
        <p:spPr>
          <a:xfrm>
            <a:off x="4673602" y="0"/>
            <a:ext cx="7518398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25"/>
          <p:cNvSpPr/>
          <p:nvPr/>
        </p:nvSpPr>
        <p:spPr>
          <a:xfrm>
            <a:off x="8534400" y="0"/>
            <a:ext cx="365760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25"/>
          <p:cNvSpPr txBox="1"/>
          <p:nvPr/>
        </p:nvSpPr>
        <p:spPr>
          <a:xfrm>
            <a:off x="258025" y="3194400"/>
            <a:ext cx="57897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>
                <a:ln>
                  <a:noFill/>
                </a:ln>
                <a:solidFill>
                  <a:srgbClr val="345A99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БЛАГОДАРЮ ЗА ВНИМАНИЕ!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345A99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>
            <a:spLocks noGrp="1"/>
          </p:cNvSpPr>
          <p:nvPr>
            <p:ph type="title"/>
          </p:nvPr>
        </p:nvSpPr>
        <p:spPr>
          <a:xfrm>
            <a:off x="407368" y="1558103"/>
            <a:ext cx="7868808" cy="998100"/>
          </a:xfrm>
          <a:prstGeom prst="rect">
            <a:avLst/>
          </a:prstGeom>
          <a:solidFill>
            <a:srgbClr val="D5DBE5"/>
          </a:solidFill>
          <a:ln w="9525" cap="flat" cmpd="sng">
            <a:solidFill>
              <a:srgbClr val="D5DB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ru-RU" sz="1400" b="1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4.3.9. Обеспечение в рамках реализации комплекса процессных мероприятий</a:t>
            </a:r>
            <a:br>
              <a:rPr lang="ru-RU" sz="1400" b="1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1400" b="1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«Развитие системы оказания паллиативной медицинской помощи», реализуемого в составе государственной программы Российской Федерации «Развитие здравоохранения» выполнение мероприятий:</a:t>
            </a:r>
            <a:endParaRPr sz="1400" b="1" dirty="0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8810471" y="0"/>
            <a:ext cx="3375526" cy="6893991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 txBox="1"/>
          <p:nvPr/>
        </p:nvSpPr>
        <p:spPr>
          <a:xfrm>
            <a:off x="316919" y="725630"/>
            <a:ext cx="8385300" cy="73862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345A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Соглашение о предоставлении из федерального бюджета субсидии 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345A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соответствии с абзацем вторым пункта 1 статьи 78.1 Бюджетного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345A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кодекса Российской Федерации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345A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  <p:sp>
        <p:nvSpPr>
          <p:cNvPr id="126" name="Google Shape;126;p3"/>
          <p:cNvSpPr/>
          <p:nvPr/>
        </p:nvSpPr>
        <p:spPr>
          <a:xfrm>
            <a:off x="9984432" y="1858590"/>
            <a:ext cx="1034408" cy="1094273"/>
          </a:xfrm>
          <a:custGeom>
            <a:avLst/>
            <a:gdLst/>
            <a:ahLst/>
            <a:cxnLst/>
            <a:rect l="l" t="t" r="r" b="b"/>
            <a:pathLst>
              <a:path w="306916" h="306794" extrusionOk="0">
                <a:moveTo>
                  <a:pt x="305329" y="1587"/>
                </a:moveTo>
                <a:cubicBezTo>
                  <a:pt x="304271" y="529"/>
                  <a:pt x="302683" y="0"/>
                  <a:pt x="301096" y="0"/>
                </a:cubicBezTo>
                <a:cubicBezTo>
                  <a:pt x="301096" y="0"/>
                  <a:pt x="301096" y="0"/>
                  <a:pt x="301096" y="0"/>
                </a:cubicBezTo>
                <a:lnTo>
                  <a:pt x="110596" y="1058"/>
                </a:lnTo>
                <a:cubicBezTo>
                  <a:pt x="109538" y="1058"/>
                  <a:pt x="109008" y="1058"/>
                  <a:pt x="108479" y="1587"/>
                </a:cubicBezTo>
                <a:cubicBezTo>
                  <a:pt x="108479" y="1587"/>
                  <a:pt x="108479" y="1587"/>
                  <a:pt x="108479" y="1587"/>
                </a:cubicBezTo>
                <a:cubicBezTo>
                  <a:pt x="108479" y="1587"/>
                  <a:pt x="108479" y="1587"/>
                  <a:pt x="108479" y="1587"/>
                </a:cubicBezTo>
                <a:cubicBezTo>
                  <a:pt x="107421" y="2116"/>
                  <a:pt x="106892" y="2645"/>
                  <a:pt x="105833" y="3702"/>
                </a:cubicBezTo>
                <a:cubicBezTo>
                  <a:pt x="105833" y="3702"/>
                  <a:pt x="105304" y="4232"/>
                  <a:pt x="105304" y="4232"/>
                </a:cubicBezTo>
                <a:cubicBezTo>
                  <a:pt x="104775" y="5290"/>
                  <a:pt x="104246" y="6347"/>
                  <a:pt x="104246" y="7406"/>
                </a:cubicBezTo>
                <a:cubicBezTo>
                  <a:pt x="104246" y="7406"/>
                  <a:pt x="104246" y="7406"/>
                  <a:pt x="104246" y="7406"/>
                </a:cubicBezTo>
                <a:lnTo>
                  <a:pt x="104246" y="87807"/>
                </a:lnTo>
                <a:lnTo>
                  <a:pt x="6350" y="87807"/>
                </a:lnTo>
                <a:cubicBezTo>
                  <a:pt x="2646" y="87807"/>
                  <a:pt x="0" y="90451"/>
                  <a:pt x="0" y="94155"/>
                </a:cubicBezTo>
                <a:lnTo>
                  <a:pt x="0" y="302563"/>
                </a:lnTo>
                <a:cubicBezTo>
                  <a:pt x="0" y="306266"/>
                  <a:pt x="2646" y="308911"/>
                  <a:pt x="6350" y="308911"/>
                </a:cubicBezTo>
                <a:lnTo>
                  <a:pt x="197379" y="308911"/>
                </a:lnTo>
                <a:cubicBezTo>
                  <a:pt x="201083" y="308911"/>
                  <a:pt x="203729" y="306266"/>
                  <a:pt x="203729" y="302563"/>
                </a:cubicBezTo>
                <a:lnTo>
                  <a:pt x="203729" y="222162"/>
                </a:lnTo>
                <a:lnTo>
                  <a:pt x="301625" y="221104"/>
                </a:lnTo>
                <a:cubicBezTo>
                  <a:pt x="305329" y="221104"/>
                  <a:pt x="307975" y="218459"/>
                  <a:pt x="307975" y="214756"/>
                </a:cubicBezTo>
                <a:lnTo>
                  <a:pt x="307975" y="6347"/>
                </a:lnTo>
                <a:cubicBezTo>
                  <a:pt x="306917" y="4232"/>
                  <a:pt x="306387" y="2645"/>
                  <a:pt x="305329" y="1587"/>
                </a:cubicBezTo>
                <a:close/>
                <a:moveTo>
                  <a:pt x="116417" y="22216"/>
                </a:moveTo>
                <a:lnTo>
                  <a:pt x="181504" y="87278"/>
                </a:lnTo>
                <a:lnTo>
                  <a:pt x="116417" y="87278"/>
                </a:lnTo>
                <a:lnTo>
                  <a:pt x="116417" y="22216"/>
                </a:lnTo>
                <a:close/>
                <a:moveTo>
                  <a:pt x="190500" y="295158"/>
                </a:moveTo>
                <a:lnTo>
                  <a:pt x="12171" y="295158"/>
                </a:lnTo>
                <a:lnTo>
                  <a:pt x="12171" y="99444"/>
                </a:lnTo>
                <a:lnTo>
                  <a:pt x="110067" y="99444"/>
                </a:lnTo>
                <a:lnTo>
                  <a:pt x="190500" y="99444"/>
                </a:lnTo>
                <a:lnTo>
                  <a:pt x="190500" y="295158"/>
                </a:lnTo>
                <a:close/>
                <a:moveTo>
                  <a:pt x="294217" y="207880"/>
                </a:moveTo>
                <a:lnTo>
                  <a:pt x="202671" y="208409"/>
                </a:lnTo>
                <a:lnTo>
                  <a:pt x="202671" y="93096"/>
                </a:lnTo>
                <a:cubicBezTo>
                  <a:pt x="202671" y="92567"/>
                  <a:pt x="202671" y="92567"/>
                  <a:pt x="202671" y="92039"/>
                </a:cubicBezTo>
                <a:cubicBezTo>
                  <a:pt x="202671" y="91510"/>
                  <a:pt x="202671" y="91510"/>
                  <a:pt x="202671" y="90980"/>
                </a:cubicBezTo>
                <a:cubicBezTo>
                  <a:pt x="202142" y="89923"/>
                  <a:pt x="202142" y="88865"/>
                  <a:pt x="201083" y="88336"/>
                </a:cubicBezTo>
                <a:lnTo>
                  <a:pt x="124883" y="12166"/>
                </a:lnTo>
                <a:lnTo>
                  <a:pt x="294217" y="11637"/>
                </a:lnTo>
                <a:lnTo>
                  <a:pt x="294217" y="207880"/>
                </a:lnTo>
                <a:close/>
                <a:moveTo>
                  <a:pt x="28575" y="124834"/>
                </a:moveTo>
                <a:lnTo>
                  <a:pt x="28575" y="183548"/>
                </a:lnTo>
                <a:cubicBezTo>
                  <a:pt x="28575" y="187251"/>
                  <a:pt x="31221" y="189896"/>
                  <a:pt x="34925" y="189896"/>
                </a:cubicBezTo>
                <a:lnTo>
                  <a:pt x="167746" y="189896"/>
                </a:lnTo>
                <a:cubicBezTo>
                  <a:pt x="171450" y="189896"/>
                  <a:pt x="174096" y="187251"/>
                  <a:pt x="174096" y="183548"/>
                </a:cubicBezTo>
                <a:lnTo>
                  <a:pt x="174096" y="124834"/>
                </a:lnTo>
                <a:cubicBezTo>
                  <a:pt x="174096" y="121131"/>
                  <a:pt x="171450" y="118486"/>
                  <a:pt x="167746" y="118486"/>
                </a:cubicBezTo>
                <a:lnTo>
                  <a:pt x="34925" y="118486"/>
                </a:lnTo>
                <a:cubicBezTo>
                  <a:pt x="31750" y="118486"/>
                  <a:pt x="28575" y="121131"/>
                  <a:pt x="28575" y="124834"/>
                </a:cubicBezTo>
                <a:close/>
                <a:moveTo>
                  <a:pt x="41275" y="131182"/>
                </a:moveTo>
                <a:lnTo>
                  <a:pt x="161396" y="131182"/>
                </a:lnTo>
                <a:lnTo>
                  <a:pt x="161396" y="177729"/>
                </a:lnTo>
                <a:lnTo>
                  <a:pt x="41275" y="177729"/>
                </a:lnTo>
                <a:lnTo>
                  <a:pt x="41275" y="131182"/>
                </a:lnTo>
                <a:close/>
                <a:moveTo>
                  <a:pt x="166688" y="220575"/>
                </a:moveTo>
                <a:cubicBezTo>
                  <a:pt x="166688" y="224278"/>
                  <a:pt x="164042" y="226923"/>
                  <a:pt x="160337" y="226923"/>
                </a:cubicBezTo>
                <a:lnTo>
                  <a:pt x="41275" y="226923"/>
                </a:lnTo>
                <a:cubicBezTo>
                  <a:pt x="37571" y="226923"/>
                  <a:pt x="34925" y="224278"/>
                  <a:pt x="34925" y="220575"/>
                </a:cubicBezTo>
                <a:cubicBezTo>
                  <a:pt x="34925" y="216872"/>
                  <a:pt x="37571" y="214227"/>
                  <a:pt x="41275" y="214227"/>
                </a:cubicBezTo>
                <a:lnTo>
                  <a:pt x="160337" y="214227"/>
                </a:lnTo>
                <a:cubicBezTo>
                  <a:pt x="164042" y="214227"/>
                  <a:pt x="166688" y="216872"/>
                  <a:pt x="166688" y="220575"/>
                </a:cubicBezTo>
                <a:close/>
                <a:moveTo>
                  <a:pt x="166688" y="250197"/>
                </a:moveTo>
                <a:cubicBezTo>
                  <a:pt x="166688" y="253899"/>
                  <a:pt x="164042" y="256544"/>
                  <a:pt x="160337" y="256544"/>
                </a:cubicBezTo>
                <a:lnTo>
                  <a:pt x="41275" y="256544"/>
                </a:lnTo>
                <a:cubicBezTo>
                  <a:pt x="37571" y="256544"/>
                  <a:pt x="34925" y="253899"/>
                  <a:pt x="34925" y="250197"/>
                </a:cubicBezTo>
                <a:cubicBezTo>
                  <a:pt x="34925" y="246494"/>
                  <a:pt x="37571" y="243849"/>
                  <a:pt x="41275" y="243849"/>
                </a:cubicBezTo>
                <a:lnTo>
                  <a:pt x="160337" y="243849"/>
                </a:lnTo>
                <a:cubicBezTo>
                  <a:pt x="164042" y="243849"/>
                  <a:pt x="166688" y="246494"/>
                  <a:pt x="166688" y="250197"/>
                </a:cubicBezTo>
                <a:close/>
                <a:moveTo>
                  <a:pt x="223308" y="112668"/>
                </a:moveTo>
                <a:lnTo>
                  <a:pt x="270933" y="112668"/>
                </a:lnTo>
                <a:cubicBezTo>
                  <a:pt x="274637" y="112668"/>
                  <a:pt x="277283" y="115313"/>
                  <a:pt x="277283" y="119015"/>
                </a:cubicBezTo>
                <a:lnTo>
                  <a:pt x="277283" y="177729"/>
                </a:lnTo>
                <a:cubicBezTo>
                  <a:pt x="277283" y="181432"/>
                  <a:pt x="274637" y="184077"/>
                  <a:pt x="270933" y="184077"/>
                </a:cubicBezTo>
                <a:lnTo>
                  <a:pt x="223308" y="184077"/>
                </a:lnTo>
                <a:cubicBezTo>
                  <a:pt x="219604" y="184077"/>
                  <a:pt x="216958" y="181432"/>
                  <a:pt x="216958" y="177729"/>
                </a:cubicBezTo>
                <a:cubicBezTo>
                  <a:pt x="216958" y="174027"/>
                  <a:pt x="219604" y="171382"/>
                  <a:pt x="223308" y="171382"/>
                </a:cubicBezTo>
                <a:lnTo>
                  <a:pt x="265112" y="171382"/>
                </a:lnTo>
                <a:lnTo>
                  <a:pt x="265112" y="124834"/>
                </a:lnTo>
                <a:lnTo>
                  <a:pt x="223308" y="124834"/>
                </a:lnTo>
                <a:cubicBezTo>
                  <a:pt x="219604" y="124834"/>
                  <a:pt x="216958" y="122189"/>
                  <a:pt x="216958" y="118486"/>
                </a:cubicBezTo>
                <a:cubicBezTo>
                  <a:pt x="216958" y="115842"/>
                  <a:pt x="219604" y="112668"/>
                  <a:pt x="223308" y="112668"/>
                </a:cubicBezTo>
                <a:close/>
                <a:moveTo>
                  <a:pt x="263525" y="88865"/>
                </a:moveTo>
                <a:lnTo>
                  <a:pt x="212196" y="88865"/>
                </a:lnTo>
                <a:cubicBezTo>
                  <a:pt x="208491" y="88865"/>
                  <a:pt x="205846" y="86220"/>
                  <a:pt x="205846" y="82517"/>
                </a:cubicBezTo>
                <a:cubicBezTo>
                  <a:pt x="205846" y="78815"/>
                  <a:pt x="208491" y="76170"/>
                  <a:pt x="212196" y="76170"/>
                </a:cubicBezTo>
                <a:lnTo>
                  <a:pt x="263525" y="76170"/>
                </a:lnTo>
                <a:cubicBezTo>
                  <a:pt x="267229" y="76170"/>
                  <a:pt x="269875" y="78815"/>
                  <a:pt x="269875" y="82517"/>
                </a:cubicBezTo>
                <a:cubicBezTo>
                  <a:pt x="269875" y="85691"/>
                  <a:pt x="267229" y="88865"/>
                  <a:pt x="263525" y="88865"/>
                </a:cubicBezTo>
                <a:close/>
                <a:moveTo>
                  <a:pt x="176212" y="52896"/>
                </a:moveTo>
                <a:cubicBezTo>
                  <a:pt x="176212" y="49193"/>
                  <a:pt x="178858" y="46548"/>
                  <a:pt x="182563" y="46548"/>
                </a:cubicBezTo>
                <a:lnTo>
                  <a:pt x="263525" y="46548"/>
                </a:lnTo>
                <a:cubicBezTo>
                  <a:pt x="267229" y="46548"/>
                  <a:pt x="269875" y="49193"/>
                  <a:pt x="269875" y="52896"/>
                </a:cubicBezTo>
                <a:cubicBezTo>
                  <a:pt x="269875" y="56598"/>
                  <a:pt x="267229" y="59243"/>
                  <a:pt x="263525" y="59243"/>
                </a:cubicBezTo>
                <a:lnTo>
                  <a:pt x="182563" y="59243"/>
                </a:lnTo>
                <a:cubicBezTo>
                  <a:pt x="179387" y="59243"/>
                  <a:pt x="176212" y="56598"/>
                  <a:pt x="176212" y="5289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915" y="3404764"/>
            <a:ext cx="2114610" cy="2803438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8" name="Google Shape;128;p3"/>
          <p:cNvSpPr/>
          <p:nvPr/>
        </p:nvSpPr>
        <p:spPr>
          <a:xfrm>
            <a:off x="3537814" y="2640272"/>
            <a:ext cx="515047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129" name="Google Shape;129;p3"/>
          <p:cNvGrpSpPr/>
          <p:nvPr/>
        </p:nvGrpSpPr>
        <p:grpSpPr>
          <a:xfrm>
            <a:off x="3191293" y="5672853"/>
            <a:ext cx="5084881" cy="631799"/>
            <a:chOff x="0" y="7265"/>
            <a:chExt cx="5084881" cy="631799"/>
          </a:xfrm>
        </p:grpSpPr>
        <p:sp>
          <p:nvSpPr>
            <p:cNvPr id="130" name="Google Shape;130;p3"/>
            <p:cNvSpPr/>
            <p:nvPr/>
          </p:nvSpPr>
          <p:spPr>
            <a:xfrm>
              <a:off x="0" y="7265"/>
              <a:ext cx="5084881" cy="631799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 txBox="1"/>
            <p:nvPr/>
          </p:nvSpPr>
          <p:spPr>
            <a:xfrm>
              <a:off x="0" y="7265"/>
              <a:ext cx="5084881" cy="6317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определение и корректировка рисков реализации комплекса процессных мероприятий «Развитие системы оказания паллиативной медицинской помощи»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132" name="Google Shape;132;p3"/>
          <p:cNvGrpSpPr/>
          <p:nvPr/>
        </p:nvGrpSpPr>
        <p:grpSpPr>
          <a:xfrm>
            <a:off x="3191294" y="3642040"/>
            <a:ext cx="5084882" cy="631799"/>
            <a:chOff x="0" y="7265"/>
            <a:chExt cx="5084882" cy="631799"/>
          </a:xfrm>
        </p:grpSpPr>
        <p:sp>
          <p:nvSpPr>
            <p:cNvPr id="133" name="Google Shape;133;p3"/>
            <p:cNvSpPr/>
            <p:nvPr/>
          </p:nvSpPr>
          <p:spPr>
            <a:xfrm>
              <a:off x="0" y="7265"/>
              <a:ext cx="5084882" cy="631799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 txBox="1"/>
            <p:nvPr/>
          </p:nvSpPr>
          <p:spPr>
            <a:xfrm>
              <a:off x="0" y="7265"/>
              <a:ext cx="5084882" cy="6317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осуществление мониторинга системы оказания паллиативной медицинской помощи в Российской Федерации в разрезе субъектов Российской Федерации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135" name="Google Shape;135;p3"/>
          <p:cNvGrpSpPr/>
          <p:nvPr/>
        </p:nvGrpSpPr>
        <p:grpSpPr>
          <a:xfrm>
            <a:off x="3198808" y="4389925"/>
            <a:ext cx="5077366" cy="276960"/>
            <a:chOff x="0" y="19"/>
            <a:chExt cx="5077366" cy="276960"/>
          </a:xfrm>
        </p:grpSpPr>
        <p:sp>
          <p:nvSpPr>
            <p:cNvPr id="136" name="Google Shape;136;p3"/>
            <p:cNvSpPr/>
            <p:nvPr/>
          </p:nvSpPr>
          <p:spPr>
            <a:xfrm>
              <a:off x="0" y="19"/>
              <a:ext cx="5077366" cy="27696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 txBox="1"/>
            <p:nvPr/>
          </p:nvSpPr>
          <p:spPr>
            <a:xfrm>
              <a:off x="0" y="19"/>
              <a:ext cx="5077366" cy="276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проведение анализа данных мониторинга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3198809" y="4814821"/>
            <a:ext cx="5077366" cy="814319"/>
            <a:chOff x="0" y="8338"/>
            <a:chExt cx="5077366" cy="814319"/>
          </a:xfrm>
        </p:grpSpPr>
        <p:sp>
          <p:nvSpPr>
            <p:cNvPr id="139" name="Google Shape;139;p3"/>
            <p:cNvSpPr/>
            <p:nvPr/>
          </p:nvSpPr>
          <p:spPr>
            <a:xfrm>
              <a:off x="0" y="8338"/>
              <a:ext cx="5077366" cy="814319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 txBox="1"/>
            <p:nvPr/>
          </p:nvSpPr>
          <p:spPr>
            <a:xfrm>
              <a:off x="0" y="8338"/>
              <a:ext cx="5077366" cy="8143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подготовка отчетных, информационных и аналитических материалов по вопросам реализации комплекса процессных мероприятий «Развитие системы оказания паллиативной медицинской помощи»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141" name="Google Shape;14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15291">
            <a:off x="477915" y="3404764"/>
            <a:ext cx="2114610" cy="2803438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42" name="Google Shape;142;p3"/>
          <p:cNvGrpSpPr/>
          <p:nvPr/>
        </p:nvGrpSpPr>
        <p:grpSpPr>
          <a:xfrm>
            <a:off x="3221632" y="2720899"/>
            <a:ext cx="5054544" cy="814319"/>
            <a:chOff x="0" y="8338"/>
            <a:chExt cx="5054544" cy="814319"/>
          </a:xfrm>
        </p:grpSpPr>
        <p:sp>
          <p:nvSpPr>
            <p:cNvPr id="143" name="Google Shape;143;p3"/>
            <p:cNvSpPr/>
            <p:nvPr/>
          </p:nvSpPr>
          <p:spPr>
            <a:xfrm>
              <a:off x="0" y="8338"/>
              <a:ext cx="5054544" cy="814319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 txBox="1"/>
            <p:nvPr/>
          </p:nvSpPr>
          <p:spPr>
            <a:xfrm>
              <a:off x="0" y="8338"/>
              <a:ext cx="5054544" cy="8143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выполнение работ по обеспечению методической поддержки и координации реализации комплекса процессных мероприятий «Развитие системы оказания паллиативной медицинской помощи» субъектам Российской Федерации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146" name="Google Shape;146;p3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4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78412B3-7C02-45BA-B3CC-D4A398FBB2B3}"/>
              </a:ext>
            </a:extLst>
          </p:cNvPr>
          <p:cNvSpPr/>
          <p:nvPr/>
        </p:nvSpPr>
        <p:spPr>
          <a:xfrm>
            <a:off x="9172243" y="4291981"/>
            <a:ext cx="2803898" cy="7498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Финансирование на 2023год – 51 621, 3 тыс. рублей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"/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128538" y="-156429"/>
            <a:ext cx="4350783" cy="717085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4"/>
          <p:cNvSpPr txBox="1">
            <a:spLocks noGrp="1"/>
          </p:cNvSpPr>
          <p:nvPr>
            <p:ph type="title"/>
          </p:nvPr>
        </p:nvSpPr>
        <p:spPr>
          <a:xfrm>
            <a:off x="333500" y="1534125"/>
            <a:ext cx="7256700" cy="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62"/>
              <a:buNone/>
            </a:pPr>
            <a:r>
              <a:rPr lang="ru-RU" sz="16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утверждены паспортом комплекса процессных мероприятий</a:t>
            </a:r>
            <a:br>
              <a:rPr lang="ru-RU" sz="16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16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«Развитие системы оказания паллиативной медицинской помощи», реализуемого в составе государственной программы Российской Федерации «Развитие здравоохранения»</a:t>
            </a:r>
            <a:endParaRPr sz="1600" b="1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5" name="Google Shape;155;p4"/>
          <p:cNvSpPr/>
          <p:nvPr/>
        </p:nvSpPr>
        <p:spPr>
          <a:xfrm>
            <a:off x="6240016" y="2951062"/>
            <a:ext cx="504056" cy="2420591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4"/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4"/>
          <p:cNvSpPr/>
          <p:nvPr/>
        </p:nvSpPr>
        <p:spPr>
          <a:xfrm>
            <a:off x="8976320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498" y="2655856"/>
            <a:ext cx="7887988" cy="3804383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9" name="Google Shape;159;p4"/>
          <p:cNvSpPr/>
          <p:nvPr/>
        </p:nvSpPr>
        <p:spPr>
          <a:xfrm>
            <a:off x="9511780" y="2156593"/>
            <a:ext cx="1466456" cy="1642418"/>
          </a:xfrm>
          <a:custGeom>
            <a:avLst/>
            <a:gdLst/>
            <a:ahLst/>
            <a:cxnLst/>
            <a:rect l="l" t="t" r="r" b="b"/>
            <a:pathLst>
              <a:path w="306916" h="306794" extrusionOk="0">
                <a:moveTo>
                  <a:pt x="305329" y="1587"/>
                </a:moveTo>
                <a:cubicBezTo>
                  <a:pt x="304271" y="529"/>
                  <a:pt x="302683" y="0"/>
                  <a:pt x="301096" y="0"/>
                </a:cubicBezTo>
                <a:cubicBezTo>
                  <a:pt x="301096" y="0"/>
                  <a:pt x="301096" y="0"/>
                  <a:pt x="301096" y="0"/>
                </a:cubicBezTo>
                <a:lnTo>
                  <a:pt x="110596" y="1058"/>
                </a:lnTo>
                <a:cubicBezTo>
                  <a:pt x="109538" y="1058"/>
                  <a:pt x="109008" y="1058"/>
                  <a:pt x="108479" y="1587"/>
                </a:cubicBezTo>
                <a:cubicBezTo>
                  <a:pt x="108479" y="1587"/>
                  <a:pt x="108479" y="1587"/>
                  <a:pt x="108479" y="1587"/>
                </a:cubicBezTo>
                <a:cubicBezTo>
                  <a:pt x="108479" y="1587"/>
                  <a:pt x="108479" y="1587"/>
                  <a:pt x="108479" y="1587"/>
                </a:cubicBezTo>
                <a:cubicBezTo>
                  <a:pt x="107421" y="2116"/>
                  <a:pt x="106892" y="2645"/>
                  <a:pt x="105833" y="3702"/>
                </a:cubicBezTo>
                <a:cubicBezTo>
                  <a:pt x="105833" y="3702"/>
                  <a:pt x="105304" y="4232"/>
                  <a:pt x="105304" y="4232"/>
                </a:cubicBezTo>
                <a:cubicBezTo>
                  <a:pt x="104775" y="5290"/>
                  <a:pt x="104246" y="6347"/>
                  <a:pt x="104246" y="7406"/>
                </a:cubicBezTo>
                <a:cubicBezTo>
                  <a:pt x="104246" y="7406"/>
                  <a:pt x="104246" y="7406"/>
                  <a:pt x="104246" y="7406"/>
                </a:cubicBezTo>
                <a:lnTo>
                  <a:pt x="104246" y="87807"/>
                </a:lnTo>
                <a:lnTo>
                  <a:pt x="6350" y="87807"/>
                </a:lnTo>
                <a:cubicBezTo>
                  <a:pt x="2646" y="87807"/>
                  <a:pt x="0" y="90451"/>
                  <a:pt x="0" y="94155"/>
                </a:cubicBezTo>
                <a:lnTo>
                  <a:pt x="0" y="302563"/>
                </a:lnTo>
                <a:cubicBezTo>
                  <a:pt x="0" y="306266"/>
                  <a:pt x="2646" y="308911"/>
                  <a:pt x="6350" y="308911"/>
                </a:cubicBezTo>
                <a:lnTo>
                  <a:pt x="197379" y="308911"/>
                </a:lnTo>
                <a:cubicBezTo>
                  <a:pt x="201083" y="308911"/>
                  <a:pt x="203729" y="306266"/>
                  <a:pt x="203729" y="302563"/>
                </a:cubicBezTo>
                <a:lnTo>
                  <a:pt x="203729" y="222162"/>
                </a:lnTo>
                <a:lnTo>
                  <a:pt x="301625" y="221104"/>
                </a:lnTo>
                <a:cubicBezTo>
                  <a:pt x="305329" y="221104"/>
                  <a:pt x="307975" y="218459"/>
                  <a:pt x="307975" y="214756"/>
                </a:cubicBezTo>
                <a:lnTo>
                  <a:pt x="307975" y="6347"/>
                </a:lnTo>
                <a:cubicBezTo>
                  <a:pt x="306917" y="4232"/>
                  <a:pt x="306387" y="2645"/>
                  <a:pt x="305329" y="1587"/>
                </a:cubicBezTo>
                <a:close/>
                <a:moveTo>
                  <a:pt x="116417" y="22216"/>
                </a:moveTo>
                <a:lnTo>
                  <a:pt x="181504" y="87278"/>
                </a:lnTo>
                <a:lnTo>
                  <a:pt x="116417" y="87278"/>
                </a:lnTo>
                <a:lnTo>
                  <a:pt x="116417" y="22216"/>
                </a:lnTo>
                <a:close/>
                <a:moveTo>
                  <a:pt x="190500" y="295158"/>
                </a:moveTo>
                <a:lnTo>
                  <a:pt x="12171" y="295158"/>
                </a:lnTo>
                <a:lnTo>
                  <a:pt x="12171" y="99444"/>
                </a:lnTo>
                <a:lnTo>
                  <a:pt x="110067" y="99444"/>
                </a:lnTo>
                <a:lnTo>
                  <a:pt x="190500" y="99444"/>
                </a:lnTo>
                <a:lnTo>
                  <a:pt x="190500" y="295158"/>
                </a:lnTo>
                <a:close/>
                <a:moveTo>
                  <a:pt x="294217" y="207880"/>
                </a:moveTo>
                <a:lnTo>
                  <a:pt x="202671" y="208409"/>
                </a:lnTo>
                <a:lnTo>
                  <a:pt x="202671" y="93096"/>
                </a:lnTo>
                <a:cubicBezTo>
                  <a:pt x="202671" y="92567"/>
                  <a:pt x="202671" y="92567"/>
                  <a:pt x="202671" y="92039"/>
                </a:cubicBezTo>
                <a:cubicBezTo>
                  <a:pt x="202671" y="91510"/>
                  <a:pt x="202671" y="91510"/>
                  <a:pt x="202671" y="90980"/>
                </a:cubicBezTo>
                <a:cubicBezTo>
                  <a:pt x="202142" y="89923"/>
                  <a:pt x="202142" y="88865"/>
                  <a:pt x="201083" y="88336"/>
                </a:cubicBezTo>
                <a:lnTo>
                  <a:pt x="124883" y="12166"/>
                </a:lnTo>
                <a:lnTo>
                  <a:pt x="294217" y="11637"/>
                </a:lnTo>
                <a:lnTo>
                  <a:pt x="294217" y="207880"/>
                </a:lnTo>
                <a:close/>
                <a:moveTo>
                  <a:pt x="28575" y="124834"/>
                </a:moveTo>
                <a:lnTo>
                  <a:pt x="28575" y="183548"/>
                </a:lnTo>
                <a:cubicBezTo>
                  <a:pt x="28575" y="187251"/>
                  <a:pt x="31221" y="189896"/>
                  <a:pt x="34925" y="189896"/>
                </a:cubicBezTo>
                <a:lnTo>
                  <a:pt x="167746" y="189896"/>
                </a:lnTo>
                <a:cubicBezTo>
                  <a:pt x="171450" y="189896"/>
                  <a:pt x="174096" y="187251"/>
                  <a:pt x="174096" y="183548"/>
                </a:cubicBezTo>
                <a:lnTo>
                  <a:pt x="174096" y="124834"/>
                </a:lnTo>
                <a:cubicBezTo>
                  <a:pt x="174096" y="121131"/>
                  <a:pt x="171450" y="118486"/>
                  <a:pt x="167746" y="118486"/>
                </a:cubicBezTo>
                <a:lnTo>
                  <a:pt x="34925" y="118486"/>
                </a:lnTo>
                <a:cubicBezTo>
                  <a:pt x="31750" y="118486"/>
                  <a:pt x="28575" y="121131"/>
                  <a:pt x="28575" y="124834"/>
                </a:cubicBezTo>
                <a:close/>
                <a:moveTo>
                  <a:pt x="41275" y="131182"/>
                </a:moveTo>
                <a:lnTo>
                  <a:pt x="161396" y="131182"/>
                </a:lnTo>
                <a:lnTo>
                  <a:pt x="161396" y="177729"/>
                </a:lnTo>
                <a:lnTo>
                  <a:pt x="41275" y="177729"/>
                </a:lnTo>
                <a:lnTo>
                  <a:pt x="41275" y="131182"/>
                </a:lnTo>
                <a:close/>
                <a:moveTo>
                  <a:pt x="166688" y="220575"/>
                </a:moveTo>
                <a:cubicBezTo>
                  <a:pt x="166688" y="224278"/>
                  <a:pt x="164042" y="226923"/>
                  <a:pt x="160337" y="226923"/>
                </a:cubicBezTo>
                <a:lnTo>
                  <a:pt x="41275" y="226923"/>
                </a:lnTo>
                <a:cubicBezTo>
                  <a:pt x="37571" y="226923"/>
                  <a:pt x="34925" y="224278"/>
                  <a:pt x="34925" y="220575"/>
                </a:cubicBezTo>
                <a:cubicBezTo>
                  <a:pt x="34925" y="216872"/>
                  <a:pt x="37571" y="214227"/>
                  <a:pt x="41275" y="214227"/>
                </a:cubicBezTo>
                <a:lnTo>
                  <a:pt x="160337" y="214227"/>
                </a:lnTo>
                <a:cubicBezTo>
                  <a:pt x="164042" y="214227"/>
                  <a:pt x="166688" y="216872"/>
                  <a:pt x="166688" y="220575"/>
                </a:cubicBezTo>
                <a:close/>
                <a:moveTo>
                  <a:pt x="166688" y="250197"/>
                </a:moveTo>
                <a:cubicBezTo>
                  <a:pt x="166688" y="253899"/>
                  <a:pt x="164042" y="256544"/>
                  <a:pt x="160337" y="256544"/>
                </a:cubicBezTo>
                <a:lnTo>
                  <a:pt x="41275" y="256544"/>
                </a:lnTo>
                <a:cubicBezTo>
                  <a:pt x="37571" y="256544"/>
                  <a:pt x="34925" y="253899"/>
                  <a:pt x="34925" y="250197"/>
                </a:cubicBezTo>
                <a:cubicBezTo>
                  <a:pt x="34925" y="246494"/>
                  <a:pt x="37571" y="243849"/>
                  <a:pt x="41275" y="243849"/>
                </a:cubicBezTo>
                <a:lnTo>
                  <a:pt x="160337" y="243849"/>
                </a:lnTo>
                <a:cubicBezTo>
                  <a:pt x="164042" y="243849"/>
                  <a:pt x="166688" y="246494"/>
                  <a:pt x="166688" y="250197"/>
                </a:cubicBezTo>
                <a:close/>
                <a:moveTo>
                  <a:pt x="223308" y="112668"/>
                </a:moveTo>
                <a:lnTo>
                  <a:pt x="270933" y="112668"/>
                </a:lnTo>
                <a:cubicBezTo>
                  <a:pt x="274637" y="112668"/>
                  <a:pt x="277283" y="115313"/>
                  <a:pt x="277283" y="119015"/>
                </a:cubicBezTo>
                <a:lnTo>
                  <a:pt x="277283" y="177729"/>
                </a:lnTo>
                <a:cubicBezTo>
                  <a:pt x="277283" y="181432"/>
                  <a:pt x="274637" y="184077"/>
                  <a:pt x="270933" y="184077"/>
                </a:cubicBezTo>
                <a:lnTo>
                  <a:pt x="223308" y="184077"/>
                </a:lnTo>
                <a:cubicBezTo>
                  <a:pt x="219604" y="184077"/>
                  <a:pt x="216958" y="181432"/>
                  <a:pt x="216958" y="177729"/>
                </a:cubicBezTo>
                <a:cubicBezTo>
                  <a:pt x="216958" y="174027"/>
                  <a:pt x="219604" y="171382"/>
                  <a:pt x="223308" y="171382"/>
                </a:cubicBezTo>
                <a:lnTo>
                  <a:pt x="265112" y="171382"/>
                </a:lnTo>
                <a:lnTo>
                  <a:pt x="265112" y="124834"/>
                </a:lnTo>
                <a:lnTo>
                  <a:pt x="223308" y="124834"/>
                </a:lnTo>
                <a:cubicBezTo>
                  <a:pt x="219604" y="124834"/>
                  <a:pt x="216958" y="122189"/>
                  <a:pt x="216958" y="118486"/>
                </a:cubicBezTo>
                <a:cubicBezTo>
                  <a:pt x="216958" y="115842"/>
                  <a:pt x="219604" y="112668"/>
                  <a:pt x="223308" y="112668"/>
                </a:cubicBezTo>
                <a:close/>
                <a:moveTo>
                  <a:pt x="263525" y="88865"/>
                </a:moveTo>
                <a:lnTo>
                  <a:pt x="212196" y="88865"/>
                </a:lnTo>
                <a:cubicBezTo>
                  <a:pt x="208491" y="88865"/>
                  <a:pt x="205846" y="86220"/>
                  <a:pt x="205846" y="82517"/>
                </a:cubicBezTo>
                <a:cubicBezTo>
                  <a:pt x="205846" y="78815"/>
                  <a:pt x="208491" y="76170"/>
                  <a:pt x="212196" y="76170"/>
                </a:cubicBezTo>
                <a:lnTo>
                  <a:pt x="263525" y="76170"/>
                </a:lnTo>
                <a:cubicBezTo>
                  <a:pt x="267229" y="76170"/>
                  <a:pt x="269875" y="78815"/>
                  <a:pt x="269875" y="82517"/>
                </a:cubicBezTo>
                <a:cubicBezTo>
                  <a:pt x="269875" y="85691"/>
                  <a:pt x="267229" y="88865"/>
                  <a:pt x="263525" y="88865"/>
                </a:cubicBezTo>
                <a:close/>
                <a:moveTo>
                  <a:pt x="176212" y="52896"/>
                </a:moveTo>
                <a:cubicBezTo>
                  <a:pt x="176212" y="49193"/>
                  <a:pt x="178858" y="46548"/>
                  <a:pt x="182563" y="46548"/>
                </a:cubicBezTo>
                <a:lnTo>
                  <a:pt x="263525" y="46548"/>
                </a:lnTo>
                <a:cubicBezTo>
                  <a:pt x="267229" y="46548"/>
                  <a:pt x="269875" y="49193"/>
                  <a:pt x="269875" y="52896"/>
                </a:cubicBezTo>
                <a:cubicBezTo>
                  <a:pt x="269875" y="56598"/>
                  <a:pt x="267229" y="59243"/>
                  <a:pt x="263525" y="59243"/>
                </a:cubicBezTo>
                <a:lnTo>
                  <a:pt x="182563" y="59243"/>
                </a:lnTo>
                <a:cubicBezTo>
                  <a:pt x="179387" y="59243"/>
                  <a:pt x="176212" y="56598"/>
                  <a:pt x="176212" y="5289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0" name="Google Shape;160;p4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161" name="Google Shape;161;p4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5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3" name="Google Shape;163;p4"/>
          <p:cNvSpPr txBox="1"/>
          <p:nvPr/>
        </p:nvSpPr>
        <p:spPr>
          <a:xfrm>
            <a:off x="639075" y="952825"/>
            <a:ext cx="61050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2"/>
              <a:buFont typeface="Arial"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Показатели работы ФНПЦ ПМП </a:t>
            </a:r>
            <a:endParaRPr kumimoji="0" sz="2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8686" y="3993409"/>
            <a:ext cx="576055" cy="535753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5"/>
          <p:cNvSpPr/>
          <p:nvPr/>
        </p:nvSpPr>
        <p:spPr>
          <a:xfrm>
            <a:off x="580984" y="2423733"/>
            <a:ext cx="2150096" cy="2164108"/>
          </a:xfrm>
          <a:prstGeom prst="ellipse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5"/>
          <p:cNvSpPr txBox="1"/>
          <p:nvPr/>
        </p:nvSpPr>
        <p:spPr>
          <a:xfrm>
            <a:off x="593445" y="3451291"/>
            <a:ext cx="20586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Мероприятий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ФНПЦ ПМП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7" name="Google Shape;187;p5"/>
          <p:cNvSpPr txBox="1"/>
          <p:nvPr/>
        </p:nvSpPr>
        <p:spPr>
          <a:xfrm>
            <a:off x="1275061" y="2644210"/>
            <a:ext cx="6954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345A99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2900" b="1" kern="0" dirty="0">
                <a:solidFill>
                  <a:schemeClr val="accent1">
                    <a:lumMod val="50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r>
              <a:rPr kumimoji="0" lang="ru-RU" sz="29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0</a:t>
            </a: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5"/>
          <p:cNvSpPr/>
          <p:nvPr/>
        </p:nvSpPr>
        <p:spPr>
          <a:xfrm>
            <a:off x="4439816" y="4869161"/>
            <a:ext cx="6264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 </a:t>
            </a:r>
            <a:r>
              <a:rPr kumimoji="0" lang="ru-RU" sz="12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Круглый стол на тему “Паллиативная помощь пожилым пациентам и людям </a:t>
            </a:r>
            <a:br>
              <a:rPr kumimoji="0" lang="ru-RU" sz="12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</a:br>
            <a:r>
              <a:rPr kumimoji="0" lang="ru-RU" sz="12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с неизлечимыми хроническими заболеваниями, перенесшим COVID-19”</a:t>
            </a:r>
            <a:endParaRPr kumimoji="0" sz="12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9" name="Google Shape;189;p5"/>
          <p:cNvSpPr txBox="1"/>
          <p:nvPr/>
        </p:nvSpPr>
        <p:spPr>
          <a:xfrm>
            <a:off x="4162701" y="4846506"/>
            <a:ext cx="6194731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1450" tIns="40625" rIns="40625" bIns="40625" anchor="ctr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      </a:t>
            </a:r>
            <a:r>
              <a:rPr kumimoji="0" lang="ru-RU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Совещание в режиме видео-конференц-связи с главными внештатными специалистами по паллиативной медицинской помощи субъектов Российской Федерации по вопросу возможности замены лекарственных препаратов для медицинского применения, не производимых в Российской Федерации и дружественных странах 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0" name="Google Shape;190;p5"/>
          <p:cNvSpPr txBox="1"/>
          <p:nvPr/>
        </p:nvSpPr>
        <p:spPr>
          <a:xfrm>
            <a:off x="5106779" y="511210"/>
            <a:ext cx="3000000" cy="64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2023 год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5"/>
          <p:cNvSpPr txBox="1"/>
          <p:nvPr/>
        </p:nvSpPr>
        <p:spPr>
          <a:xfrm>
            <a:off x="10922713" y="4073738"/>
            <a:ext cx="34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1" name="Google Shape;221;p5"/>
          <p:cNvGrpSpPr/>
          <p:nvPr/>
        </p:nvGrpSpPr>
        <p:grpSpPr>
          <a:xfrm>
            <a:off x="10784835" y="2732484"/>
            <a:ext cx="615250" cy="569758"/>
            <a:chOff x="11132593" y="5423577"/>
            <a:chExt cx="615250" cy="585267"/>
          </a:xfrm>
        </p:grpSpPr>
        <p:pic>
          <p:nvPicPr>
            <p:cNvPr id="222" name="Google Shape;222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132593" y="5423577"/>
              <a:ext cx="589609" cy="5852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5"/>
            <p:cNvSpPr txBox="1"/>
            <p:nvPr/>
          </p:nvSpPr>
          <p:spPr>
            <a:xfrm>
              <a:off x="11198543" y="5526460"/>
              <a:ext cx="5493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23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" name="Google Shape;224;p5"/>
          <p:cNvGrpSpPr/>
          <p:nvPr/>
        </p:nvGrpSpPr>
        <p:grpSpPr>
          <a:xfrm>
            <a:off x="10760944" y="1498953"/>
            <a:ext cx="657984" cy="565515"/>
            <a:chOff x="11135246" y="994049"/>
            <a:chExt cx="584302" cy="580909"/>
          </a:xfrm>
        </p:grpSpPr>
        <p:pic>
          <p:nvPicPr>
            <p:cNvPr id="225" name="Google Shape;225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135246" y="994049"/>
              <a:ext cx="584302" cy="5809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" name="Google Shape;226;p5"/>
            <p:cNvSpPr txBox="1"/>
            <p:nvPr/>
          </p:nvSpPr>
          <p:spPr>
            <a:xfrm>
              <a:off x="11204129" y="1091303"/>
              <a:ext cx="458573" cy="379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lang="ru-RU" b="1" kern="0" dirty="0">
                  <a:solidFill>
                    <a:schemeClr val="accent1">
                      <a:lumMod val="50000"/>
                    </a:schemeClr>
                  </a:solidFill>
                  <a:latin typeface="Tahoma"/>
                  <a:ea typeface="Tahoma"/>
                  <a:cs typeface="Tahoma"/>
                  <a:sym typeface="Tahoma"/>
                </a:rPr>
                <a:t>12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5"/>
          <p:cNvGrpSpPr/>
          <p:nvPr/>
        </p:nvGrpSpPr>
        <p:grpSpPr>
          <a:xfrm>
            <a:off x="10795132" y="5220329"/>
            <a:ext cx="589609" cy="569758"/>
            <a:chOff x="11132593" y="6041524"/>
            <a:chExt cx="589609" cy="585267"/>
          </a:xfrm>
        </p:grpSpPr>
        <p:pic>
          <p:nvPicPr>
            <p:cNvPr id="232" name="Google Shape;232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132593" y="6041524"/>
              <a:ext cx="589609" cy="5852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" name="Google Shape;233;p5"/>
            <p:cNvSpPr txBox="1"/>
            <p:nvPr/>
          </p:nvSpPr>
          <p:spPr>
            <a:xfrm>
              <a:off x="11253397" y="6149508"/>
              <a:ext cx="348000" cy="3793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lang="ru-RU" b="1" kern="0" dirty="0">
                  <a:solidFill>
                    <a:schemeClr val="accent1">
                      <a:lumMod val="50000"/>
                    </a:schemeClr>
                  </a:solidFill>
                  <a:latin typeface="Tahoma"/>
                  <a:ea typeface="Tahoma"/>
                  <a:cs typeface="Tahoma"/>
                  <a:sym typeface="Tahoma"/>
                </a:rPr>
                <a:t>1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5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242" name="Google Shape;242;p5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6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8AB98048-7067-6558-0100-F4399E7E76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629893"/>
              </p:ext>
            </p:extLst>
          </p:nvPr>
        </p:nvGraphicFramePr>
        <p:xfrm>
          <a:off x="2542779" y="92812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40" name="Google Shape;240;p5"/>
          <p:cNvSpPr/>
          <p:nvPr/>
        </p:nvSpPr>
        <p:spPr>
          <a:xfrm>
            <a:off x="2765165" y="5261647"/>
            <a:ext cx="757101" cy="603724"/>
          </a:xfrm>
          <a:custGeom>
            <a:avLst/>
            <a:gdLst/>
            <a:ahLst/>
            <a:cxnLst/>
            <a:rect l="l" t="t" r="r" b="b"/>
            <a:pathLst>
              <a:path w="399" h="408" extrusionOk="0">
                <a:moveTo>
                  <a:pt x="394" y="4"/>
                </a:moveTo>
                <a:lnTo>
                  <a:pt x="394" y="4"/>
                </a:lnTo>
                <a:cubicBezTo>
                  <a:pt x="394" y="4"/>
                  <a:pt x="390" y="0"/>
                  <a:pt x="386" y="4"/>
                </a:cubicBezTo>
                <a:cubicBezTo>
                  <a:pt x="199" y="73"/>
                  <a:pt x="199" y="73"/>
                  <a:pt x="199" y="73"/>
                </a:cubicBezTo>
                <a:cubicBezTo>
                  <a:pt x="9" y="4"/>
                  <a:pt x="9" y="4"/>
                  <a:pt x="9" y="4"/>
                </a:cubicBezTo>
                <a:cubicBezTo>
                  <a:pt x="9" y="0"/>
                  <a:pt x="4" y="4"/>
                  <a:pt x="4" y="4"/>
                </a:cubicBezTo>
                <a:cubicBezTo>
                  <a:pt x="0" y="4"/>
                  <a:pt x="0" y="8"/>
                  <a:pt x="0" y="12"/>
                </a:cubicBezTo>
                <a:cubicBezTo>
                  <a:pt x="0" y="329"/>
                  <a:pt x="0" y="329"/>
                  <a:pt x="0" y="329"/>
                </a:cubicBezTo>
                <a:cubicBezTo>
                  <a:pt x="0" y="333"/>
                  <a:pt x="0" y="338"/>
                  <a:pt x="4" y="338"/>
                </a:cubicBezTo>
                <a:cubicBezTo>
                  <a:pt x="195" y="403"/>
                  <a:pt x="195" y="403"/>
                  <a:pt x="195" y="403"/>
                </a:cubicBezTo>
                <a:cubicBezTo>
                  <a:pt x="195" y="407"/>
                  <a:pt x="199" y="407"/>
                  <a:pt x="199" y="407"/>
                </a:cubicBezTo>
                <a:cubicBezTo>
                  <a:pt x="199" y="407"/>
                  <a:pt x="199" y="407"/>
                  <a:pt x="203" y="403"/>
                </a:cubicBezTo>
                <a:cubicBezTo>
                  <a:pt x="394" y="338"/>
                  <a:pt x="394" y="338"/>
                  <a:pt x="394" y="338"/>
                </a:cubicBezTo>
                <a:cubicBezTo>
                  <a:pt x="398" y="338"/>
                  <a:pt x="398" y="333"/>
                  <a:pt x="398" y="329"/>
                </a:cubicBezTo>
                <a:cubicBezTo>
                  <a:pt x="398" y="12"/>
                  <a:pt x="398" y="12"/>
                  <a:pt x="398" y="12"/>
                </a:cubicBezTo>
                <a:cubicBezTo>
                  <a:pt x="398" y="8"/>
                  <a:pt x="398" y="4"/>
                  <a:pt x="394" y="4"/>
                </a:cubicBezTo>
                <a:close/>
                <a:moveTo>
                  <a:pt x="17" y="24"/>
                </a:moveTo>
                <a:lnTo>
                  <a:pt x="17" y="24"/>
                </a:lnTo>
                <a:cubicBezTo>
                  <a:pt x="191" y="89"/>
                  <a:pt x="191" y="89"/>
                  <a:pt x="191" y="89"/>
                </a:cubicBezTo>
                <a:cubicBezTo>
                  <a:pt x="191" y="386"/>
                  <a:pt x="191" y="386"/>
                  <a:pt x="191" y="386"/>
                </a:cubicBezTo>
                <a:cubicBezTo>
                  <a:pt x="17" y="325"/>
                  <a:pt x="17" y="325"/>
                  <a:pt x="17" y="325"/>
                </a:cubicBezTo>
                <a:lnTo>
                  <a:pt x="17" y="24"/>
                </a:lnTo>
                <a:close/>
                <a:moveTo>
                  <a:pt x="382" y="325"/>
                </a:moveTo>
                <a:lnTo>
                  <a:pt x="382" y="325"/>
                </a:lnTo>
                <a:cubicBezTo>
                  <a:pt x="207" y="386"/>
                  <a:pt x="207" y="386"/>
                  <a:pt x="207" y="386"/>
                </a:cubicBezTo>
                <a:cubicBezTo>
                  <a:pt x="207" y="89"/>
                  <a:pt x="207" y="89"/>
                  <a:pt x="207" y="89"/>
                </a:cubicBezTo>
                <a:cubicBezTo>
                  <a:pt x="382" y="24"/>
                  <a:pt x="382" y="24"/>
                  <a:pt x="382" y="24"/>
                </a:cubicBezTo>
                <a:lnTo>
                  <a:pt x="382" y="325"/>
                </a:lnTo>
                <a:close/>
                <a:moveTo>
                  <a:pt x="227" y="150"/>
                </a:moveTo>
                <a:lnTo>
                  <a:pt x="227" y="150"/>
                </a:lnTo>
                <a:cubicBezTo>
                  <a:pt x="227" y="146"/>
                  <a:pt x="231" y="142"/>
                  <a:pt x="236" y="138"/>
                </a:cubicBezTo>
                <a:cubicBezTo>
                  <a:pt x="350" y="97"/>
                  <a:pt x="350" y="97"/>
                  <a:pt x="350" y="97"/>
                </a:cubicBezTo>
                <a:cubicBezTo>
                  <a:pt x="354" y="93"/>
                  <a:pt x="358" y="97"/>
                  <a:pt x="362" y="101"/>
                </a:cubicBezTo>
                <a:cubicBezTo>
                  <a:pt x="362" y="105"/>
                  <a:pt x="358" y="110"/>
                  <a:pt x="354" y="110"/>
                </a:cubicBezTo>
                <a:cubicBezTo>
                  <a:pt x="240" y="154"/>
                  <a:pt x="240" y="154"/>
                  <a:pt x="240" y="154"/>
                </a:cubicBezTo>
                <a:cubicBezTo>
                  <a:pt x="240" y="154"/>
                  <a:pt x="240" y="154"/>
                  <a:pt x="236" y="154"/>
                </a:cubicBezTo>
                <a:cubicBezTo>
                  <a:pt x="236" y="154"/>
                  <a:pt x="231" y="154"/>
                  <a:pt x="227" y="150"/>
                </a:cubicBezTo>
                <a:close/>
                <a:moveTo>
                  <a:pt x="227" y="228"/>
                </a:moveTo>
                <a:lnTo>
                  <a:pt x="227" y="228"/>
                </a:lnTo>
                <a:cubicBezTo>
                  <a:pt x="227" y="224"/>
                  <a:pt x="231" y="219"/>
                  <a:pt x="236" y="215"/>
                </a:cubicBezTo>
                <a:cubicBezTo>
                  <a:pt x="350" y="171"/>
                  <a:pt x="350" y="171"/>
                  <a:pt x="350" y="171"/>
                </a:cubicBezTo>
                <a:cubicBezTo>
                  <a:pt x="354" y="171"/>
                  <a:pt x="358" y="175"/>
                  <a:pt x="362" y="179"/>
                </a:cubicBezTo>
                <a:cubicBezTo>
                  <a:pt x="362" y="183"/>
                  <a:pt x="358" y="187"/>
                  <a:pt x="354" y="187"/>
                </a:cubicBezTo>
                <a:cubicBezTo>
                  <a:pt x="240" y="232"/>
                  <a:pt x="240" y="232"/>
                  <a:pt x="240" y="232"/>
                </a:cubicBezTo>
                <a:cubicBezTo>
                  <a:pt x="240" y="232"/>
                  <a:pt x="240" y="232"/>
                  <a:pt x="236" y="232"/>
                </a:cubicBezTo>
                <a:cubicBezTo>
                  <a:pt x="236" y="232"/>
                  <a:pt x="231" y="232"/>
                  <a:pt x="227" y="228"/>
                </a:cubicBezTo>
                <a:close/>
                <a:moveTo>
                  <a:pt x="362" y="256"/>
                </a:moveTo>
                <a:lnTo>
                  <a:pt x="362" y="256"/>
                </a:lnTo>
                <a:cubicBezTo>
                  <a:pt x="362" y="260"/>
                  <a:pt x="358" y="264"/>
                  <a:pt x="354" y="264"/>
                </a:cubicBezTo>
                <a:cubicBezTo>
                  <a:pt x="240" y="309"/>
                  <a:pt x="240" y="309"/>
                  <a:pt x="240" y="309"/>
                </a:cubicBezTo>
                <a:cubicBezTo>
                  <a:pt x="240" y="309"/>
                  <a:pt x="240" y="309"/>
                  <a:pt x="236" y="309"/>
                </a:cubicBezTo>
                <a:cubicBezTo>
                  <a:pt x="236" y="309"/>
                  <a:pt x="231" y="309"/>
                  <a:pt x="227" y="305"/>
                </a:cubicBezTo>
                <a:cubicBezTo>
                  <a:pt x="227" y="301"/>
                  <a:pt x="231" y="293"/>
                  <a:pt x="236" y="293"/>
                </a:cubicBezTo>
                <a:cubicBezTo>
                  <a:pt x="350" y="248"/>
                  <a:pt x="350" y="248"/>
                  <a:pt x="350" y="248"/>
                </a:cubicBezTo>
                <a:cubicBezTo>
                  <a:pt x="354" y="248"/>
                  <a:pt x="358" y="248"/>
                  <a:pt x="362" y="256"/>
                </a:cubicBezTo>
                <a:close/>
                <a:moveTo>
                  <a:pt x="37" y="101"/>
                </a:moveTo>
                <a:lnTo>
                  <a:pt x="37" y="101"/>
                </a:lnTo>
                <a:cubicBezTo>
                  <a:pt x="41" y="97"/>
                  <a:pt x="45" y="93"/>
                  <a:pt x="49" y="97"/>
                </a:cubicBezTo>
                <a:cubicBezTo>
                  <a:pt x="163" y="138"/>
                  <a:pt x="163" y="138"/>
                  <a:pt x="163" y="138"/>
                </a:cubicBezTo>
                <a:cubicBezTo>
                  <a:pt x="167" y="142"/>
                  <a:pt x="170" y="146"/>
                  <a:pt x="167" y="150"/>
                </a:cubicBezTo>
                <a:cubicBezTo>
                  <a:pt x="167" y="154"/>
                  <a:pt x="163" y="154"/>
                  <a:pt x="159" y="154"/>
                </a:cubicBezTo>
                <a:lnTo>
                  <a:pt x="159" y="154"/>
                </a:lnTo>
                <a:cubicBezTo>
                  <a:pt x="41" y="110"/>
                  <a:pt x="41" y="110"/>
                  <a:pt x="41" y="110"/>
                </a:cubicBezTo>
                <a:cubicBezTo>
                  <a:pt x="37" y="110"/>
                  <a:pt x="37" y="105"/>
                  <a:pt x="37" y="101"/>
                </a:cubicBezTo>
                <a:close/>
                <a:moveTo>
                  <a:pt x="167" y="228"/>
                </a:moveTo>
                <a:lnTo>
                  <a:pt x="167" y="228"/>
                </a:lnTo>
                <a:cubicBezTo>
                  <a:pt x="167" y="232"/>
                  <a:pt x="163" y="232"/>
                  <a:pt x="159" y="232"/>
                </a:cubicBezTo>
                <a:lnTo>
                  <a:pt x="159" y="232"/>
                </a:lnTo>
                <a:cubicBezTo>
                  <a:pt x="41" y="187"/>
                  <a:pt x="41" y="187"/>
                  <a:pt x="41" y="187"/>
                </a:cubicBezTo>
                <a:cubicBezTo>
                  <a:pt x="37" y="187"/>
                  <a:pt x="37" y="183"/>
                  <a:pt x="37" y="179"/>
                </a:cubicBezTo>
                <a:cubicBezTo>
                  <a:pt x="41" y="175"/>
                  <a:pt x="45" y="171"/>
                  <a:pt x="49" y="171"/>
                </a:cubicBezTo>
                <a:cubicBezTo>
                  <a:pt x="163" y="215"/>
                  <a:pt x="163" y="215"/>
                  <a:pt x="163" y="215"/>
                </a:cubicBezTo>
                <a:cubicBezTo>
                  <a:pt x="167" y="219"/>
                  <a:pt x="170" y="224"/>
                  <a:pt x="167" y="228"/>
                </a:cubicBezTo>
                <a:close/>
                <a:moveTo>
                  <a:pt x="167" y="305"/>
                </a:moveTo>
                <a:lnTo>
                  <a:pt x="167" y="305"/>
                </a:lnTo>
                <a:cubicBezTo>
                  <a:pt x="167" y="309"/>
                  <a:pt x="163" y="309"/>
                  <a:pt x="159" y="309"/>
                </a:cubicBezTo>
                <a:lnTo>
                  <a:pt x="159" y="309"/>
                </a:lnTo>
                <a:cubicBezTo>
                  <a:pt x="41" y="264"/>
                  <a:pt x="41" y="264"/>
                  <a:pt x="41" y="264"/>
                </a:cubicBezTo>
                <a:cubicBezTo>
                  <a:pt x="37" y="264"/>
                  <a:pt x="37" y="260"/>
                  <a:pt x="37" y="256"/>
                </a:cubicBezTo>
                <a:cubicBezTo>
                  <a:pt x="41" y="248"/>
                  <a:pt x="45" y="248"/>
                  <a:pt x="49" y="248"/>
                </a:cubicBezTo>
                <a:cubicBezTo>
                  <a:pt x="163" y="293"/>
                  <a:pt x="163" y="293"/>
                  <a:pt x="163" y="293"/>
                </a:cubicBezTo>
                <a:cubicBezTo>
                  <a:pt x="167" y="293"/>
                  <a:pt x="170" y="301"/>
                  <a:pt x="167" y="305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4"/>
              <a:buFont typeface="Arial"/>
              <a:buNone/>
              <a:tabLst/>
              <a:defRPr/>
            </a:pPr>
            <a:endParaRPr kumimoji="0" sz="302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790004" y="1441421"/>
            <a:ext cx="689901" cy="60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233708" y="3974471"/>
            <a:ext cx="794080" cy="646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70687" y="2658802"/>
            <a:ext cx="757101" cy="647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"/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350782" y="-162248"/>
            <a:ext cx="4350783" cy="7170858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6"/>
          <p:cNvSpPr txBox="1">
            <a:spLocks noGrp="1"/>
          </p:cNvSpPr>
          <p:nvPr>
            <p:ph type="title"/>
          </p:nvPr>
        </p:nvSpPr>
        <p:spPr>
          <a:xfrm>
            <a:off x="654512" y="636070"/>
            <a:ext cx="7101600" cy="8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ru-RU" sz="1700" b="1" i="0" u="none" strike="noStrike" cap="none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Совещания в режиме видео-конференц-связи с представителями органов исполнительной власти в сфере охраны здоровья федеральных округов РФ</a:t>
            </a:r>
            <a:endParaRPr sz="1700" dirty="0">
              <a:solidFill>
                <a:srgbClr val="002060"/>
              </a:solidFill>
            </a:endParaRPr>
          </a:p>
        </p:txBody>
      </p:sp>
      <p:sp>
        <p:nvSpPr>
          <p:cNvPr id="251" name="Google Shape;251;p6"/>
          <p:cNvSpPr/>
          <p:nvPr/>
        </p:nvSpPr>
        <p:spPr>
          <a:xfrm>
            <a:off x="8976320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6"/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6240" y="764704"/>
            <a:ext cx="3780724" cy="2395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45590" y="4149080"/>
            <a:ext cx="3646961" cy="27089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p6"/>
          <p:cNvGrpSpPr/>
          <p:nvPr/>
        </p:nvGrpSpPr>
        <p:grpSpPr>
          <a:xfrm>
            <a:off x="435868" y="1694384"/>
            <a:ext cx="5690254" cy="2278246"/>
            <a:chOff x="0" y="108839"/>
            <a:chExt cx="5474230" cy="3692556"/>
          </a:xfrm>
        </p:grpSpPr>
        <p:sp>
          <p:nvSpPr>
            <p:cNvPr id="257" name="Google Shape;257;p6"/>
            <p:cNvSpPr/>
            <p:nvPr/>
          </p:nvSpPr>
          <p:spPr>
            <a:xfrm>
              <a:off x="0" y="325991"/>
              <a:ext cx="5474230" cy="403200"/>
            </a:xfrm>
            <a:prstGeom prst="rect">
              <a:avLst/>
            </a:prstGeom>
            <a:solidFill>
              <a:schemeClr val="lt1">
                <a:alpha val="8784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273711" y="108839"/>
              <a:ext cx="3831961" cy="4723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6"/>
            <p:cNvSpPr txBox="1"/>
            <p:nvPr/>
          </p:nvSpPr>
          <p:spPr>
            <a:xfrm>
              <a:off x="296768" y="131896"/>
              <a:ext cx="3785847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800" tIns="0" rIns="1448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Tahoma"/>
                <a:buNone/>
                <a:tabLst/>
                <a:defRPr/>
              </a:pP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Анализ доступности ПМП детям </a:t>
              </a:r>
              <a:b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</a:b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и взрослым в субъектах РФ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0" y="1149896"/>
              <a:ext cx="5474230" cy="403200"/>
            </a:xfrm>
            <a:prstGeom prst="rect">
              <a:avLst/>
            </a:prstGeom>
            <a:solidFill>
              <a:schemeClr val="lt1">
                <a:alpha val="8784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273711" y="834599"/>
              <a:ext cx="3831961" cy="55145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6"/>
            <p:cNvSpPr txBox="1"/>
            <p:nvPr/>
          </p:nvSpPr>
          <p:spPr>
            <a:xfrm>
              <a:off x="300592" y="775991"/>
              <a:ext cx="3778200" cy="64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800" tIns="0" rIns="1448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Tahoma"/>
                <a:buNone/>
                <a:tabLst/>
                <a:defRPr/>
              </a:pPr>
              <a:r>
                <a:rPr kumimoji="0" lang="ru-RU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Реализация утвержденных региональных программ «Развитие системы оказания ПМП» в субъектах РФ</a:t>
              </a: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0" y="1971991"/>
              <a:ext cx="5474230" cy="403200"/>
            </a:xfrm>
            <a:prstGeom prst="rect">
              <a:avLst/>
            </a:prstGeom>
            <a:solidFill>
              <a:schemeClr val="lt1">
                <a:alpha val="8784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273711" y="1639496"/>
              <a:ext cx="3831961" cy="568654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6"/>
            <p:cNvSpPr txBox="1"/>
            <p:nvPr/>
          </p:nvSpPr>
          <p:spPr>
            <a:xfrm>
              <a:off x="301470" y="1667255"/>
              <a:ext cx="3776443" cy="513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800" tIns="0" rIns="1448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Tahoma"/>
                <a:buNone/>
                <a:tabLst/>
                <a:defRPr/>
              </a:pP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Анализ представленных данных в автоматизированной системе мониторинга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0" y="2697751"/>
              <a:ext cx="5474230" cy="403200"/>
            </a:xfrm>
            <a:prstGeom prst="rect">
              <a:avLst/>
            </a:prstGeom>
            <a:solidFill>
              <a:schemeClr val="lt1">
                <a:alpha val="8784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273711" y="2461591"/>
              <a:ext cx="3831961" cy="4723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6"/>
            <p:cNvSpPr txBox="1"/>
            <p:nvPr/>
          </p:nvSpPr>
          <p:spPr>
            <a:xfrm>
              <a:off x="296768" y="2484648"/>
              <a:ext cx="3785847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800" tIns="0" rIns="1448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Tahoma"/>
                <a:buNone/>
                <a:tabLst/>
                <a:defRPr/>
              </a:pP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Обозначены риски невыполнения КП «Дорожной карты» и региональных программ в субъектах РФ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6"/>
            <p:cNvSpPr txBox="1"/>
            <p:nvPr/>
          </p:nvSpPr>
          <p:spPr>
            <a:xfrm>
              <a:off x="305223" y="3218864"/>
              <a:ext cx="3768935" cy="582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800" tIns="0" rIns="144800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Tahoma"/>
                <a:buNone/>
                <a:tabLst/>
                <a:defRPr/>
              </a:pPr>
              <a:r>
                <a:rPr kumimoji="0" lang="ru-RU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Анализ освоения средств из федерального бюджета, направленных на развитие ПМП в субъекте в 2022 году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72" name="Google Shape;272;p6"/>
          <p:cNvGraphicFramePr/>
          <p:nvPr>
            <p:extLst>
              <p:ext uri="{D42A27DB-BD31-4B8C-83A1-F6EECF244321}">
                <p14:modId xmlns:p14="http://schemas.microsoft.com/office/powerpoint/2010/main" val="4165383721"/>
              </p:ext>
            </p:extLst>
          </p:nvPr>
        </p:nvGraphicFramePr>
        <p:xfrm>
          <a:off x="343677" y="3677689"/>
          <a:ext cx="5688750" cy="256210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0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3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7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1.</a:t>
                      </a:r>
                      <a:endParaRPr sz="900" b="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Луганская и Донецкая Республика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04.04.2023</a:t>
                      </a:r>
                      <a:endParaRPr sz="900" u="none" strike="noStrike" cap="none" dirty="0"/>
                    </a:p>
                  </a:txBody>
                  <a:tcPr marL="61775" marR="61775" marT="61775" marB="6177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2.</a:t>
                      </a:r>
                      <a:endParaRPr sz="900" b="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Центральный федеральный округ</a:t>
                      </a: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12.04.2023 </a:t>
                      </a:r>
                      <a:endParaRPr sz="900" u="none" strike="noStrike" cap="none" dirty="0"/>
                    </a:p>
                  </a:txBody>
                  <a:tcPr marL="61775" marR="61775" marT="61775" marB="6177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3.</a:t>
                      </a:r>
                      <a:endParaRPr sz="900" b="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Южный федеральный округ</a:t>
                      </a:r>
                      <a:endParaRPr sz="900" u="none" strike="noStrike" cap="none" dirty="0"/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23.05.2023</a:t>
                      </a:r>
                      <a:endParaRPr sz="900" u="none" strike="noStrike" cap="none" dirty="0"/>
                    </a:p>
                  </a:txBody>
                  <a:tcPr marL="61775" marR="61775" marT="61775" marB="6177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4.</a:t>
                      </a:r>
                      <a:endParaRPr sz="900" b="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Северо-Западный федеральный округ</a:t>
                      </a:r>
                      <a:endParaRPr sz="900" u="none" strike="noStrike" cap="none" dirty="0"/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14.06.2023</a:t>
                      </a:r>
                      <a:endParaRPr sz="900" u="none" strike="noStrike" cap="none" dirty="0"/>
                    </a:p>
                  </a:txBody>
                  <a:tcPr marL="61775" marR="61775" marT="61775" marB="6177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5.</a:t>
                      </a:r>
                      <a:endParaRPr sz="900" b="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Уральский федеральный округ</a:t>
                      </a: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26.07.2023</a:t>
                      </a:r>
                      <a:endParaRPr sz="900" u="none" strike="noStrike" cap="none" dirty="0"/>
                    </a:p>
                  </a:txBody>
                  <a:tcPr marL="61775" marR="61775" marT="61775" marB="6177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6.</a:t>
                      </a:r>
                      <a:endParaRPr sz="900" b="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Дальневосточный федеральны</a:t>
                      </a:r>
                      <a:r>
                        <a:rPr lang="ru-RU" sz="9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й</a:t>
                      </a:r>
                      <a:r>
                        <a:rPr lang="ru-RU" sz="900" b="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 округ</a:t>
                      </a:r>
                      <a:endParaRPr sz="900" u="none" strike="noStrike" cap="none" dirty="0"/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27.09.2023</a:t>
                      </a:r>
                      <a:endParaRPr sz="900" u="none" strike="noStrike" cap="none" dirty="0"/>
                    </a:p>
                  </a:txBody>
                  <a:tcPr marL="61775" marR="61775" marT="61775" marB="6177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7.</a:t>
                      </a:r>
                      <a:endParaRPr sz="900" b="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Уральски</a:t>
                      </a:r>
                      <a:r>
                        <a:rPr lang="ru-RU" sz="9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й</a:t>
                      </a:r>
                      <a:r>
                        <a:rPr lang="ru-RU" sz="900" b="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 федеральны</a:t>
                      </a:r>
                      <a:r>
                        <a:rPr lang="ru-RU" sz="9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й</a:t>
                      </a:r>
                      <a:r>
                        <a:rPr lang="ru-RU" sz="900" b="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 округ</a:t>
                      </a:r>
                      <a:endParaRPr sz="900" u="none" strike="noStrike" cap="none" dirty="0"/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26.10.2022</a:t>
                      </a:r>
                      <a:endParaRPr sz="900" u="none" strike="noStrike" cap="none"/>
                    </a:p>
                  </a:txBody>
                  <a:tcPr marL="61775" marR="61775" marT="61775" marB="6177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8.</a:t>
                      </a:r>
                      <a:endParaRPr sz="900" b="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Сибирский федеральны</a:t>
                      </a:r>
                      <a:r>
                        <a:rPr lang="ru-RU" sz="9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й</a:t>
                      </a:r>
                      <a:r>
                        <a:rPr lang="ru-RU" sz="900" b="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 округ</a:t>
                      </a:r>
                      <a:endParaRPr sz="900" u="none" strike="noStrike" cap="none" dirty="0"/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09.11.2022</a:t>
                      </a:r>
                      <a:endParaRPr sz="900" u="none" strike="noStrike" cap="none"/>
                    </a:p>
                  </a:txBody>
                  <a:tcPr marL="61775" marR="61775" marT="61775" marB="6177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9.</a:t>
                      </a:r>
                      <a:endParaRPr sz="900" b="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Совещание в режиме видео-конференц-связи с представителями Министерства здравоохранения Донецкой Народной Республики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23.11.2022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1775" marR="61775" marT="61775" marB="6177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73" name="Google Shape;273;p6"/>
          <p:cNvSpPr txBox="1"/>
          <p:nvPr/>
        </p:nvSpPr>
        <p:spPr>
          <a:xfrm>
            <a:off x="0" y="6221245"/>
            <a:ext cx="5935800" cy="423300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Протоколы и представленные к обсуждению на совещаниях аналитические материалы направлены в ОИВ в сфере здравоохранения субъектов РФ и Министерство здравоохранения РФ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4" name="Google Shape;274;p6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275" name="Google Shape;275;p6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6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7ACF77-0F0C-C8FB-66E5-A8330C87B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9553" y="3092686"/>
            <a:ext cx="2604342" cy="186758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B94E6D-82E8-8A75-BFE6-32ABD92680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7187" y="2655901"/>
            <a:ext cx="3056074" cy="208787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4"/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" name="Google Shape;44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098105" y="-132153"/>
            <a:ext cx="4440545" cy="7216272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14"/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14"/>
          <p:cNvSpPr/>
          <p:nvPr/>
        </p:nvSpPr>
        <p:spPr>
          <a:xfrm>
            <a:off x="8995437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14"/>
          <p:cNvSpPr txBox="1">
            <a:spLocks noGrp="1"/>
          </p:cNvSpPr>
          <p:nvPr>
            <p:ph type="title"/>
          </p:nvPr>
        </p:nvSpPr>
        <p:spPr>
          <a:xfrm>
            <a:off x="332067" y="1162288"/>
            <a:ext cx="7272808" cy="164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074"/>
              <a:buNone/>
            </a:pPr>
            <a:r>
              <a:rPr lang="ru-RU" sz="2700" b="1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Выезды в субъекты Российской Федерации</a:t>
            </a:r>
            <a:br>
              <a:rPr lang="ru-RU" dirty="0"/>
            </a:br>
            <a:endParaRPr dirty="0"/>
          </a:p>
        </p:txBody>
      </p:sp>
      <p:graphicFrame>
        <p:nvGraphicFramePr>
          <p:cNvPr id="447" name="Google Shape;447;p14"/>
          <p:cNvGraphicFramePr/>
          <p:nvPr>
            <p:extLst>
              <p:ext uri="{D42A27DB-BD31-4B8C-83A1-F6EECF244321}">
                <p14:modId xmlns:p14="http://schemas.microsoft.com/office/powerpoint/2010/main" val="781920645"/>
              </p:ext>
            </p:extLst>
          </p:nvPr>
        </p:nvGraphicFramePr>
        <p:xfrm>
          <a:off x="8427946" y="1522864"/>
          <a:ext cx="3250400" cy="4164380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166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Ставропольский край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22.03 – 24.03.2023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Республика Татарстан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29.03-31.03.2023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Тульская область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06.04 - 07.04.2023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Новосибирская область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24.04 - 26.04.2023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Костромская область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17.05 - 19.05.2023 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Республика Карелия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24.05-26.05.2023 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Архангельская область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31.05-02.06.2023 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Пермский край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19.06-21.06.2023 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г. Санкт - Петербург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04.07 - 06.07.2023 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Республика Дагестан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02.08-04.08.2023 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Забайкальский край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16.08- 18.08.2023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Астраханская область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30.08-01.09.2023 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Курганская область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07.09 - 09.09.2023 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Тверская область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13.09- 15.09.2023 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Ханты - Мансийский автономный округ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20.09 - 22.09.2023 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Орловская область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27.09 - 29.09.2023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Новгородская область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04.10-06.10.2023 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Владимирская область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12.10-13.10.2023 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Нижегородская область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18.10-20.10.2023 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Оренбургская область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25.10-27.10.2023 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Вологодская область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01.11 -03.11.2023 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Республика Коми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15.11 - 17.11.2023 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Ивановская область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Tahoma"/>
                          <a:ea typeface="Tahoma"/>
                          <a:cs typeface="Tahoma"/>
                          <a:sym typeface="Tahoma"/>
                        </a:rPr>
                        <a:t>06.12-08.12.2023</a:t>
                      </a:r>
                      <a:endParaRPr sz="900" u="none" strike="noStrike" cap="none" dirty="0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pic>
        <p:nvPicPr>
          <p:cNvPr id="448" name="Google Shape;44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1304" y="2454663"/>
            <a:ext cx="4363571" cy="2486505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449" name="Google Shape;449;p14"/>
          <p:cNvCxnSpPr/>
          <p:nvPr/>
        </p:nvCxnSpPr>
        <p:spPr>
          <a:xfrm rot="10800000" flipH="1">
            <a:off x="1631504" y="3559185"/>
            <a:ext cx="3280808" cy="2102063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0" name="Google Shape;450;p14"/>
          <p:cNvCxnSpPr/>
          <p:nvPr/>
        </p:nvCxnSpPr>
        <p:spPr>
          <a:xfrm rot="10800000" flipH="1">
            <a:off x="1833342" y="3472042"/>
            <a:ext cx="2606474" cy="87671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1" name="Google Shape;451;p14"/>
          <p:cNvCxnSpPr/>
          <p:nvPr/>
        </p:nvCxnSpPr>
        <p:spPr>
          <a:xfrm>
            <a:off x="2388084" y="3150367"/>
            <a:ext cx="2051732" cy="23559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4" name="Google Shape;454;p14"/>
          <p:cNvCxnSpPr/>
          <p:nvPr/>
        </p:nvCxnSpPr>
        <p:spPr>
          <a:xfrm>
            <a:off x="2158332" y="2246696"/>
            <a:ext cx="1930909" cy="101383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5" name="Google Shape;455;p14"/>
          <p:cNvCxnSpPr/>
          <p:nvPr/>
        </p:nvCxnSpPr>
        <p:spPr>
          <a:xfrm>
            <a:off x="3403530" y="2478146"/>
            <a:ext cx="814627" cy="78238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7" name="Google Shape;457;p14"/>
          <p:cNvSpPr txBox="1"/>
          <p:nvPr/>
        </p:nvSpPr>
        <p:spPr>
          <a:xfrm>
            <a:off x="4738860" y="1739722"/>
            <a:ext cx="22002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ru-RU" sz="1700" b="1" i="0" u="none" strike="noStrike" kern="0" cap="none" spc="0" normalizeH="0" baseline="0" noProof="0" dirty="0">
                <a:ln>
                  <a:noFill/>
                </a:ln>
                <a:solidFill>
                  <a:srgbClr val="345A99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23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345A99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субъекта</a:t>
            </a:r>
            <a:r>
              <a:rPr kumimoji="0" lang="ru-RU" sz="1700" b="1" i="0" u="none" strike="noStrike" kern="0" cap="none" spc="0" normalizeH="0" baseline="0" noProof="0" dirty="0">
                <a:ln>
                  <a:noFill/>
                </a:ln>
                <a:solidFill>
                  <a:srgbClr val="345A99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РФ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345A99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58" name="Google Shape;458;p14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459" name="Google Shape;459;p14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5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Google Shape;460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215CB9-B925-B378-E801-9B1D25A722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5031" y="5280597"/>
            <a:ext cx="1956463" cy="876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4" name="Google Shape;450;p14">
            <a:extLst>
              <a:ext uri="{FF2B5EF4-FFF2-40B4-BE49-F238E27FC236}">
                <a16:creationId xmlns:a16="http://schemas.microsoft.com/office/drawing/2014/main" id="{1D537A17-EC58-DCDC-6D64-671B6C72C57B}"/>
              </a:ext>
            </a:extLst>
          </p:cNvPr>
          <p:cNvCxnSpPr>
            <a:cxnSpLocks/>
          </p:cNvCxnSpPr>
          <p:nvPr/>
        </p:nvCxnSpPr>
        <p:spPr>
          <a:xfrm flipV="1">
            <a:off x="3584407" y="4030735"/>
            <a:ext cx="927551" cy="116159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E04CA8-9439-E5F7-B09F-4A3CE0D95A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925" y="5085184"/>
            <a:ext cx="1112082" cy="1479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489D9B-287D-13F6-B8AC-CD8AD33BE9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6748" y="1150841"/>
            <a:ext cx="1084124" cy="12018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3E2B65-74AB-931D-B7BA-F064488896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757" y="3524307"/>
            <a:ext cx="1126826" cy="1416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F61E902-7E8C-F112-E92B-E42F1A2A63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4477" y="2181243"/>
            <a:ext cx="1163607" cy="1283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E244788-DA61-130D-68FF-F7BB3DF16F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833" y="1194930"/>
            <a:ext cx="1493928" cy="900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3"/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098105" y="-132153"/>
            <a:ext cx="4440545" cy="7216272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3"/>
          <p:cNvSpPr txBox="1">
            <a:spLocks noGrp="1"/>
          </p:cNvSpPr>
          <p:nvPr>
            <p:ph type="title"/>
          </p:nvPr>
        </p:nvSpPr>
        <p:spPr>
          <a:xfrm>
            <a:off x="690593" y="1257588"/>
            <a:ext cx="55581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2400" b="1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Разборы клинических случаев</a:t>
            </a:r>
            <a:endParaRPr sz="2400" dirty="0"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424" name="Google Shape;424;p13"/>
          <p:cNvGraphicFramePr/>
          <p:nvPr>
            <p:extLst>
              <p:ext uri="{D42A27DB-BD31-4B8C-83A1-F6EECF244321}">
                <p14:modId xmlns:p14="http://schemas.microsoft.com/office/powerpoint/2010/main" val="787141043"/>
              </p:ext>
            </p:extLst>
          </p:nvPr>
        </p:nvGraphicFramePr>
        <p:xfrm>
          <a:off x="454072" y="1963838"/>
          <a:ext cx="5752050" cy="2683761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354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957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Тема</a:t>
                      </a:r>
                      <a:endParaRPr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u="none" strike="noStrike" cap="none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Дата</a:t>
                      </a:r>
                      <a:endParaRPr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u="none" strike="noStrike" cap="none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Количество участников</a:t>
                      </a:r>
                      <a:endParaRPr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871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Паллиативная медицинская помощь в онкологии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Tahoma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21.03.2023</a:t>
                      </a:r>
                      <a:endParaRPr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92</a:t>
                      </a:r>
                      <a:endParaRPr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531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Паллиативная медицинская помощь пациенту с БАС</a:t>
                      </a:r>
                      <a:endParaRPr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Tahoma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13.06.2023</a:t>
                      </a:r>
                      <a:endParaRPr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86</a:t>
                      </a:r>
                      <a:endParaRPr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688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Паллиативная медицинская помощь в онкологии: компрессия спинного мозга</a:t>
                      </a:r>
                      <a:endParaRPr lang="ru-RU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Tahoma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19.09.2023</a:t>
                      </a:r>
                      <a:endParaRPr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93</a:t>
                      </a:r>
                      <a:endParaRPr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093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Опыт применения кетамина для лечения опиоид-индуцированной </a:t>
                      </a:r>
                      <a:r>
                        <a:rPr lang="ru-RU" sz="1400" u="none" strike="noStrike" cap="none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гипералгезии</a:t>
                      </a:r>
                      <a:endParaRPr lang="ru-RU" sz="1400" u="none" strike="noStrike" cap="none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Tahoma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ahoma"/>
                        </a:rPr>
                        <a:t>13.12.2023</a:t>
                      </a:r>
                      <a:endParaRPr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106</a:t>
                      </a:r>
                      <a:endParaRPr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25" name="Google Shape;425;p13"/>
          <p:cNvSpPr/>
          <p:nvPr/>
        </p:nvSpPr>
        <p:spPr>
          <a:xfrm>
            <a:off x="8976320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13"/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" name="Google Shape;43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4969" y="5168201"/>
            <a:ext cx="3816247" cy="168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9658" y="4649740"/>
            <a:ext cx="2765107" cy="2016987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432" name="Google Shape;432;p13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433" name="Google Shape;433;p13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6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Google Shape;434;p1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AF82FA-7EEB-D09D-BB70-C357890428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1442" y="361649"/>
            <a:ext cx="4400550" cy="2933700"/>
          </a:xfrm>
          <a:prstGeom prst="rect">
            <a:avLst/>
          </a:prstGeom>
        </p:spPr>
      </p:pic>
      <p:pic>
        <p:nvPicPr>
          <p:cNvPr id="428" name="Google Shape;428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74294" y="2470767"/>
            <a:ext cx="3164889" cy="2347541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9" name="Google Shape;42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541078" y="3194975"/>
            <a:ext cx="2650914" cy="1973213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Google Shape;273;p6">
            <a:extLst>
              <a:ext uri="{FF2B5EF4-FFF2-40B4-BE49-F238E27FC236}">
                <a16:creationId xmlns:a16="http://schemas.microsoft.com/office/drawing/2014/main" id="{60B4A342-AC94-8A08-EFD3-FD9A833F0E83}"/>
              </a:ext>
            </a:extLst>
          </p:cNvPr>
          <p:cNvSpPr txBox="1"/>
          <p:nvPr/>
        </p:nvSpPr>
        <p:spPr>
          <a:xfrm>
            <a:off x="270322" y="5044141"/>
            <a:ext cx="5935800" cy="34005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Всего приняли участие 377 человек 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91;p16">
            <a:extLst>
              <a:ext uri="{FF2B5EF4-FFF2-40B4-BE49-F238E27FC236}">
                <a16:creationId xmlns:a16="http://schemas.microsoft.com/office/drawing/2014/main" id="{EC8C27AA-0658-0FB1-A071-C927009AFA08}"/>
              </a:ext>
            </a:extLst>
          </p:cNvPr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90;p16">
            <a:extLst>
              <a:ext uri="{FF2B5EF4-FFF2-40B4-BE49-F238E27FC236}">
                <a16:creationId xmlns:a16="http://schemas.microsoft.com/office/drawing/2014/main" id="{534F5811-B951-4312-8336-556B4079032E}"/>
              </a:ext>
            </a:extLst>
          </p:cNvPr>
          <p:cNvSpPr/>
          <p:nvPr/>
        </p:nvSpPr>
        <p:spPr>
          <a:xfrm>
            <a:off x="8976320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BE1A2-F74F-4640-B9DB-CB536D80EB39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84F91">
                    <a:tint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84F91">
                  <a:tint val="75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581" y="3901208"/>
            <a:ext cx="4899761" cy="14773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Согласованы членами рабочей группы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Минздрава России по совершенствованию правового регулирования вопросов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оборота наркотических и психотропных лекарственных средств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0917" y="1951672"/>
            <a:ext cx="48997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ИНФОРМАЦИОННО-МЕТОДИЧЕСКИЕ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МАТЕРИАЛЫ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вопросам, связанным с оборотом наркотических средств, психотропных веществ и их прекурсоров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7B0E4E-9176-736D-5305-7E8553AFA147}"/>
              </a:ext>
            </a:extLst>
          </p:cNvPr>
          <p:cNvSpPr txBox="1"/>
          <p:nvPr/>
        </p:nvSpPr>
        <p:spPr>
          <a:xfrm>
            <a:off x="642580" y="5850744"/>
            <a:ext cx="4899762" cy="338554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https://palliativemed.sechenov.ru/?lang=ru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8" name="Google Shape;500;p16" descr="Первый Московский государственный медицинский университет имени И ...">
            <a:extLst>
              <a:ext uri="{FF2B5EF4-FFF2-40B4-BE49-F238E27FC236}">
                <a16:creationId xmlns:a16="http://schemas.microsoft.com/office/drawing/2014/main" id="{D2E96368-8E8B-E0E3-2D72-AF0B3057763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324" t="35218" r="6609" b="35271"/>
          <a:stretch/>
        </p:blipFill>
        <p:spPr>
          <a:xfrm>
            <a:off x="2517912" y="113701"/>
            <a:ext cx="1903463" cy="49589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488;p16">
            <a:extLst>
              <a:ext uri="{FF2B5EF4-FFF2-40B4-BE49-F238E27FC236}">
                <a16:creationId xmlns:a16="http://schemas.microsoft.com/office/drawing/2014/main" id="{516A1B51-1E1D-1D93-008D-D4891E8C7795}"/>
              </a:ext>
            </a:extLst>
          </p:cNvPr>
          <p:cNvSpPr/>
          <p:nvPr/>
        </p:nvSpPr>
        <p:spPr>
          <a:xfrm rot="1500000">
            <a:off x="7005168" y="-509750"/>
            <a:ext cx="772795" cy="8168379"/>
          </a:xfrm>
          <a:prstGeom prst="parallelogram">
            <a:avLst>
              <a:gd name="adj" fmla="val 4469"/>
            </a:avLst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489;p16">
            <a:extLst>
              <a:ext uri="{FF2B5EF4-FFF2-40B4-BE49-F238E27FC236}">
                <a16:creationId xmlns:a16="http://schemas.microsoft.com/office/drawing/2014/main" id="{83135732-653F-A09E-7510-6B64FDFB0F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768418" y="-179219"/>
            <a:ext cx="4440545" cy="7336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170" y="695704"/>
            <a:ext cx="3524203" cy="44798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7621" y="1746505"/>
            <a:ext cx="3698241" cy="4917441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0307864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6hARXr7Tj0dxTbIivOzw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6hARXr7Tj0dxTbIivOzww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Тема Office">
  <a:themeElements>
    <a:clrScheme name="Другая 17">
      <a:dk1>
        <a:sysClr val="windowText" lastClr="000000"/>
      </a:dk1>
      <a:lt1>
        <a:sysClr val="window" lastClr="FFFFFF"/>
      </a:lt1>
      <a:dk2>
        <a:srgbClr val="0070C0"/>
      </a:dk2>
      <a:lt2>
        <a:srgbClr val="FFFFFF"/>
      </a:lt2>
      <a:accent1>
        <a:srgbClr val="0070C0"/>
      </a:accent1>
      <a:accent2>
        <a:srgbClr val="F03C46"/>
      </a:accent2>
      <a:accent3>
        <a:srgbClr val="92D050"/>
      </a:accent3>
      <a:accent4>
        <a:srgbClr val="8064A2"/>
      </a:accent4>
      <a:accent5>
        <a:srgbClr val="31859B"/>
      </a:accent5>
      <a:accent6>
        <a:srgbClr val="F79646"/>
      </a:accent6>
      <a:hlink>
        <a:srgbClr val="0000BF"/>
      </a:hlink>
      <a:folHlink>
        <a:srgbClr val="5F0060"/>
      </a:folHlink>
    </a:clrScheme>
    <a:fontScheme name="Другая 3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2554</Words>
  <Application>Microsoft Office PowerPoint</Application>
  <PresentationFormat>Широкоэкранный</PresentationFormat>
  <Paragraphs>249</Paragraphs>
  <Slides>21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Noto Sans Symbols</vt:lpstr>
      <vt:lpstr>Roboto Thin</vt:lpstr>
      <vt:lpstr>Tahoma</vt:lpstr>
      <vt:lpstr>TimesNewRomanPSMT</vt:lpstr>
      <vt:lpstr>1_Тема Office</vt:lpstr>
      <vt:lpstr>7_Тема Office</vt:lpstr>
      <vt:lpstr>Презентация PowerPoint</vt:lpstr>
      <vt:lpstr>утверждены паспортом комплекса процессных мероприятий «Развитие системы оказания паллиативной медицинской помощи», реализуемого в составе государственной программы Российской Федерации «Развитие здравоохранения»</vt:lpstr>
      <vt:lpstr>4.3.9. Обеспечение в рамках реализации комплекса процессных мероприятий «Развитие системы оказания паллиативной медицинской помощи», реализуемого в составе государственной программы Российской Федерации «Развитие здравоохранения» выполнение мероприятий:</vt:lpstr>
      <vt:lpstr>утверждены паспортом комплекса процессных мероприятий «Развитие системы оказания паллиативной медицинской помощи», реализуемого в составе государственной программы Российской Федерации «Развитие здравоохранения»</vt:lpstr>
      <vt:lpstr>Презентация PowerPoint</vt:lpstr>
      <vt:lpstr>Совещания в режиме видео-конференц-связи с представителями органов исполнительной власти в сфере охраны здоровья федеральных округов РФ</vt:lpstr>
      <vt:lpstr>Выезды в субъекты Российской Федерации </vt:lpstr>
      <vt:lpstr>Разборы клинических случаев</vt:lpstr>
      <vt:lpstr>Презентация PowerPoint</vt:lpstr>
      <vt:lpstr>Презентация PowerPoint</vt:lpstr>
      <vt:lpstr>Презентация PowerPoint</vt:lpstr>
      <vt:lpstr>Ежемесячный мониторинг оказания паллиативной медицинской помощи во исполнение пункта 2 поручения Министра здравоохранения Российской Федерации от 08.09.2023 № 117, сформированного в целях своевременного выполнения поручения Заместителя Председателя Правительства Российской Федерации Т.А. Голиковой от 21.08.2023  №ТГ-П12-9696:</vt:lpstr>
      <vt:lpstr>Презентация PowerPoint</vt:lpstr>
      <vt:lpstr>Экспертиза медико-технических заданий на проектирование объектов  и строительство учреждений здравоохранения, имеющих структурные  подразделения, оказывающие паллиативную медицинскую помощь</vt:lpstr>
      <vt:lpstr>Презентация PowerPoint</vt:lpstr>
      <vt:lpstr>«План мероприятий («дорожная карта»)  «Повышение качества и доступности паллиативной медицинской помощи» до 2024 года»  (утв. Правительством РФ 28.07.2020 N 6551п-П12)</vt:lpstr>
      <vt:lpstr>«План мероприятий («дорожная карта»)  «Повышение качества и доступности паллиативной медицинской помощи» до 2024 года»  (утв. Правительством РФ 28.07.2020 N 6551п-П12)</vt:lpstr>
      <vt:lpstr>Презентация PowerPoint</vt:lpstr>
      <vt:lpstr>Мониторинг реализации комплекса процессных мероприятий «Развитие системы оказания паллиативной медицинской помощи», реализуемого в составе государственной программы Российской Федерации «Развитие здравоохранения» в государственной интегрированной информационной системе управления общественными финансами «Электронный бюджет» </vt:lpstr>
      <vt:lpstr>Информационная платформа ФНПЦ ПМП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 Кудрина</dc:creator>
  <cp:lastModifiedBy>NGirsheva</cp:lastModifiedBy>
  <cp:revision>28</cp:revision>
  <cp:lastPrinted>2024-02-27T11:01:31Z</cp:lastPrinted>
  <dcterms:created xsi:type="dcterms:W3CDTF">2024-02-20T09:22:30Z</dcterms:created>
  <dcterms:modified xsi:type="dcterms:W3CDTF">2024-02-27T11:10:23Z</dcterms:modified>
</cp:coreProperties>
</file>