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2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82" r:id="rId23"/>
    <p:sldId id="277" r:id="rId24"/>
    <p:sldId id="279" r:id="rId25"/>
    <p:sldId id="280" r:id="rId26"/>
    <p:sldId id="281" r:id="rId27"/>
  </p:sldIdLst>
  <p:sldSz cx="12192000" cy="6858000"/>
  <p:notesSz cx="9926638" cy="6797675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Lato" panose="020B0604020202020204" charset="0"/>
      <p:regular r:id="rId33"/>
      <p:bold r:id="rId34"/>
      <p:italic r:id="rId35"/>
      <p:boldItalic r:id="rId36"/>
    </p:embeddedFont>
    <p:embeddedFont>
      <p:font typeface="Tahoma" panose="020B0604030504040204" pitchFamily="34" charset="0"/>
      <p:regular r:id="rId37"/>
      <p:bold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0" roundtripDataSignature="AMtx7mhli5zUjgFK1b7Zp7MitIFgvuN+k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1321F76-8102-4AC4-905A-60EE02BD5C1D}">
  <a:tblStyle styleId="{11321F76-8102-4AC4-905A-60EE02BD5C1D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  <a:fill>
          <a:solidFill>
            <a:srgbClr val="CDD4EA"/>
          </a:solidFill>
        </a:fill>
      </a:tcStyle>
    </a:band2V>
    <a:lastCol>
      <a:tcTxStyle b="on" i="off"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7C3C91F-39C3-42BC-964F-092775BEF7B8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AB1E555-658B-4B4A-B694-19B2B545B006}" styleName="Table_2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5">
              <a:alpha val="20000"/>
            </a:schemeClr>
          </a:solidFill>
        </a:fill>
      </a:tcStyle>
    </a:band1V>
    <a:band2V>
      <a:tcTxStyle/>
      <a:tcStyle>
        <a:tcBdr/>
        <a:fill>
          <a:solidFill>
            <a:schemeClr val="accent5">
              <a:alpha val="20000"/>
            </a:schemeClr>
          </a:solidFill>
        </a:fill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>
          <a:top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>
          <a:bottom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1"/>
  <c:style val="2"/>
  <c:chart>
    <c:title>
      <c:tx>
        <c:rich>
          <a:bodyPr/>
          <a:lstStyle/>
          <a:p>
            <a:pPr>
              <a:defRPr sz="1200"/>
            </a:pPr>
            <a:r>
              <a:rPr lang="ru-RU" sz="1400" dirty="0"/>
              <a:t>Комплекс процессных мероприятий «Развитие системы оказания паллиативной медицинской помощи», реализуемый в составе государственной программы Российской Федерации </a:t>
            </a:r>
            <a:br>
              <a:rPr lang="ru-RU" sz="1400" dirty="0"/>
            </a:br>
            <a:r>
              <a:rPr lang="ru-RU" sz="1400" dirty="0"/>
              <a:t>«Развитие здравоохранения»</a:t>
            </a:r>
          </a:p>
        </c:rich>
      </c:tx>
      <c:layout>
        <c:manualLayout>
          <c:xMode val="edge"/>
          <c:yMode val="edge"/>
          <c:x val="0.10694879283827907"/>
          <c:y val="2.2558862968714094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63871266646410185"/>
          <c:y val="0.12131500114445115"/>
          <c:w val="0.34427725901941297"/>
          <c:h val="0.81411854506125747"/>
        </c:manualLayout>
      </c:layout>
      <c:barChart>
        <c:barDir val="bar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Комплекс процессных мероприятий «Развитие системы оказания паллиативной медицинской помощи», реализуемого в составе государственной программы Российской Федерации «Развитие здравоохранения»</c:v>
                </c:pt>
              </c:strCache>
            </c:strRef>
          </c:tx>
          <c:invertIfNegative val="1"/>
          <c:dLbls>
            <c:dLbl>
              <c:idx val="0"/>
              <c:tx>
                <c:rich>
                  <a:bodyPr/>
                  <a:lstStyle/>
                  <a:p>
                    <a:fld id="{81E425E9-9CA3-4E9F-A7ED-FF3325315DBA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A650-4377-8AC7-D92FB586248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E4564C73-DAF5-4C4E-9D06-6CC03883E1CA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A650-4377-8AC7-D92FB586248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455DE14F-6187-4DC3-8B15-A2C2820CE8DF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650-4377-8AC7-D92FB586248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50F05090-969F-4592-A8CD-304A345C10AE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A650-4377-8AC7-D92FB586248A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E8C44D92-7131-48B8-978E-7B15140D938B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650-4377-8AC7-D92FB586248A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5DA239A3-F175-448E-934B-E9A986EAC3CC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650-4377-8AC7-D92FB586248A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4E029CAF-B947-4F9E-9F80-A4BF95625533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650-4377-8AC7-D92FB586248A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925E373B-17FD-4DC9-9D5B-099C632F66C4}" type="VALUE">
                      <a:rPr lang="en-US" smtClean="0"/>
                      <a:pPr/>
                      <a:t>[ЗНАЧЕНИЕ]</a:t>
                    </a:fld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650-4377-8AC7-D92FB58624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Лист1!$A$2:$A$9</c:f>
              <c:strCache>
                <c:ptCount val="8"/>
                <c:pt idx="0">
                  <c:v>Количество оснащенных (переоснащенных, дооснащенных) медицинских организаций, подведомственных органам исполнительной власти субъектов Российской Федерации, имеющих структурные подразделения, оказывающие специализированную паллиативную медицинскую помощь,</c:v>
                </c:pt>
                <c:pt idx="1">
                  <c:v>Количество пациентов, нуждающихся в паллиативной медицинской помощи, обеспеченных медицинскими изделиями для использования на дому </c:v>
                </c:pt>
                <c:pt idx="2">
                  <c:v>Количество закупленных автомобилей в соответствии со стандартом оснащения отделения выездной патронажной паллиативной медицинской помощи взрослым и легковых автомашин в соответствии со стандартом оснащения отделения выездной патронажной паллиативной медиц</c:v>
                </c:pt>
                <c:pt idx="3">
                  <c:v>Количество упаковок лекарственных препаратов, содержащих наркотические средства и психотропные вещества, закупленных для купирования тяжелых симптомов заболевания, в том числе для обезболивания, в целях обеспечения пациентов, нуждающихся в оказании паллиа</c:v>
                </c:pt>
                <c:pt idx="4">
                  <c:v>Доля исполнения государственного задания на оказание паллиативной медицинской помощи в стационарных условиях в федеральных медицинских организациях, подведомственных Минздраву России </c:v>
                </c:pt>
                <c:pt idx="5">
                  <c:v>Количество оснащенных (переоснащенных, дооснащенных) медицинских организаций, подведомственных ФМБА России, имеющих структурные подразделения, оказывающие специализированную паллиативную медицинскую помощь, медицинскими изделиями в соответствии со стандар</c:v>
                </c:pt>
                <c:pt idx="6">
                  <c:v>Число организационно-методических мероприятий</c:v>
                </c:pt>
                <c:pt idx="7">
                  <c:v>Число получателей поддержки социально ориентированных некоммерческих организаций 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102.9</c:v>
                </c:pt>
                <c:pt idx="1">
                  <c:v>113.3</c:v>
                </c:pt>
                <c:pt idx="2">
                  <c:v>89.1</c:v>
                </c:pt>
                <c:pt idx="3">
                  <c:v>85.9</c:v>
                </c:pt>
                <c:pt idx="4">
                  <c:v>105.3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6C-4259-80B5-40CA555322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204627968"/>
        <c:axId val="204629504"/>
      </c:barChart>
      <c:catAx>
        <c:axId val="204627968"/>
        <c:scaling>
          <c:orientation val="minMax"/>
        </c:scaling>
        <c:delete val="1"/>
        <c:axPos val="l"/>
        <c:numFmt formatCode="General" sourceLinked="0"/>
        <c:majorTickMark val="none"/>
        <c:minorTickMark val="cross"/>
        <c:tickLblPos val="none"/>
        <c:crossAx val="204629504"/>
        <c:crosses val="autoZero"/>
        <c:auto val="1"/>
        <c:lblAlgn val="ctr"/>
        <c:lblOffset val="100"/>
        <c:noMultiLvlLbl val="1"/>
      </c:catAx>
      <c:valAx>
        <c:axId val="204629504"/>
        <c:scaling>
          <c:orientation val="minMax"/>
          <c:max val="150"/>
        </c:scaling>
        <c:delete val="1"/>
        <c:axPos val="b"/>
        <c:majorGridlines/>
        <c:numFmt formatCode="General" sourceLinked="1"/>
        <c:majorTickMark val="none"/>
        <c:minorTickMark val="cross"/>
        <c:tickLblPos val="none"/>
        <c:crossAx val="204627968"/>
        <c:crosses val="autoZero"/>
        <c:crossBetween val="between"/>
        <c:majorUnit val="25"/>
      </c:valAx>
      <c:spPr>
        <a:ln>
          <a:noFill/>
        </a:ln>
      </c:spPr>
    </c:plotArea>
    <c:plotVisOnly val="1"/>
    <c:dispBlanksAs val="gap"/>
    <c:showDLblsOverMax val="1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0.69071</cdr:x>
      <cdr:y>0.94186</cdr:y>
    </cdr:from>
    <cdr:to>
      <cdr:x>0.91962</cdr:x>
      <cdr:y>0.98837</cdr:y>
    </cdr:to>
    <cdr:sp macro="" textlink="">
      <cdr:nvSpPr>
        <cdr:cNvPr id="14" name="TextBox 1"/>
        <cdr:cNvSpPr txBox="1"/>
      </cdr:nvSpPr>
      <cdr:spPr>
        <a:xfrm xmlns:a="http://schemas.openxmlformats.org/drawingml/2006/main">
          <a:off x="8256240" y="5832648"/>
          <a:ext cx="273630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Arial"/>
              <a:ea typeface="Arial"/>
              <a:cs typeface="Arial"/>
            </a:defRPr>
          </a:lvl1pPr>
          <a:lvl2pPr marL="457200" indent="0">
            <a:defRPr sz="1100">
              <a:latin typeface="Arial"/>
              <a:ea typeface="Arial"/>
              <a:cs typeface="Arial"/>
            </a:defRPr>
          </a:lvl2pPr>
          <a:lvl3pPr marL="914400" indent="0">
            <a:defRPr sz="1100">
              <a:latin typeface="Arial"/>
              <a:ea typeface="Arial"/>
              <a:cs typeface="Arial"/>
            </a:defRPr>
          </a:lvl3pPr>
          <a:lvl4pPr marL="1371600" indent="0">
            <a:defRPr sz="1100">
              <a:latin typeface="Arial"/>
              <a:ea typeface="Arial"/>
              <a:cs typeface="Arial"/>
            </a:defRPr>
          </a:lvl4pPr>
          <a:lvl5pPr marL="1828800" indent="0">
            <a:defRPr sz="1100">
              <a:latin typeface="Arial"/>
              <a:ea typeface="Arial"/>
              <a:cs typeface="Arial"/>
            </a:defRPr>
          </a:lvl5pPr>
          <a:lvl6pPr marL="2286000" indent="0">
            <a:defRPr sz="1100">
              <a:latin typeface="Arial"/>
              <a:ea typeface="Arial"/>
              <a:cs typeface="Arial"/>
            </a:defRPr>
          </a:lvl6pPr>
          <a:lvl7pPr marL="2743200" indent="0">
            <a:defRPr sz="1100">
              <a:latin typeface="Arial"/>
              <a:ea typeface="Arial"/>
              <a:cs typeface="Arial"/>
            </a:defRPr>
          </a:lvl7pPr>
          <a:lvl8pPr marL="3200400" indent="0">
            <a:defRPr sz="1100">
              <a:latin typeface="Arial"/>
              <a:ea typeface="Arial"/>
              <a:cs typeface="Arial"/>
            </a:defRPr>
          </a:lvl8pPr>
          <a:lvl9pPr marL="3657600" indent="0">
            <a:defRPr sz="1100">
              <a:latin typeface="Arial"/>
              <a:ea typeface="Arial"/>
              <a:cs typeface="Arial"/>
            </a:defRPr>
          </a:lvl9pPr>
        </a:lstStyle>
        <a:p xmlns:a="http://schemas.openxmlformats.org/drawingml/2006/main">
          <a:pPr algn="ctr"/>
          <a:r>
            <a:rPr lang="ru-RU" b="1" dirty="0"/>
            <a:t>И</a:t>
          </a:r>
          <a:r>
            <a:rPr lang="ru-RU" sz="1100" b="1" dirty="0"/>
            <a:t>сполнение, %</a:t>
          </a:r>
        </a:p>
      </cdr:txBody>
    </cdr:sp>
  </cdr:relSizeAnchor>
  <cdr:relSizeAnchor xmlns:cdr="http://schemas.openxmlformats.org/drawingml/2006/chartDrawing">
    <cdr:from>
      <cdr:x>0</cdr:x>
      <cdr:y>0.16944</cdr:y>
    </cdr:from>
    <cdr:to>
      <cdr:x>0.59639</cdr:x>
      <cdr:y>0.21595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-238672" y="1049267"/>
          <a:ext cx="7128845" cy="288022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5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Число получателей поддержки социально ориентированных некоммерческих организаций </a:t>
          </a:r>
        </a:p>
        <a:p xmlns:a="http://schemas.openxmlformats.org/drawingml/2006/main">
          <a:pPr algn="r"/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r"/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r"/>
          <a:endParaRPr lang="ru-RU" dirty="0"/>
        </a:p>
      </cdr:txBody>
    </cdr:sp>
  </cdr:relSizeAnchor>
  <cdr:relSizeAnchor xmlns:cdr="http://schemas.openxmlformats.org/drawingml/2006/chartDrawing">
    <cdr:from>
      <cdr:x>0.12857</cdr:x>
      <cdr:y>0.23698</cdr:y>
    </cdr:from>
    <cdr:to>
      <cdr:x>0.59243</cdr:x>
      <cdr:y>0.29512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1536848" y="1467544"/>
          <a:ext cx="5544616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0.00206</cdr:x>
      <cdr:y>0.24861</cdr:y>
    </cdr:from>
    <cdr:to>
      <cdr:x>0.59845</cdr:x>
      <cdr:y>0.29512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24624" y="1539564"/>
          <a:ext cx="7128845" cy="288022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5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Число организационно-методических мероприятий</a:t>
          </a:r>
          <a:endParaRPr lang="ru-RU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0.00206</cdr:x>
      <cdr:y>0.30601</cdr:y>
    </cdr:from>
    <cdr:to>
      <cdr:x>0.59845</cdr:x>
      <cdr:y>0.42303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24624" y="1895011"/>
          <a:ext cx="7128845" cy="724682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5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оснащенных (переоснащенных, дооснащенных) медицинских организаций, подведомственных ФМБА России, имеющих структурные подразделения, оказывающие специализированную паллиативную медицинскую помощь, медицинскими изделиями в соответствии со стандартами оснащения, предусмотренными положением об организации паллиативной медицинской помощи</a:t>
          </a:r>
        </a:p>
      </cdr:txBody>
    </cdr:sp>
  </cdr:relSizeAnchor>
  <cdr:relSizeAnchor xmlns:cdr="http://schemas.openxmlformats.org/drawingml/2006/chartDrawing">
    <cdr:from>
      <cdr:x>0.00206</cdr:x>
      <cdr:y>0.44628</cdr:y>
    </cdr:from>
    <cdr:to>
      <cdr:x>0.59845</cdr:x>
      <cdr:y>0.51605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24624" y="2763673"/>
          <a:ext cx="7128845" cy="432064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5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Доля исполнения государственного задания на оказание паллиативной медицинской помощи в стационарных условиях в федеральных медицинских организациях, подведомственных Минздраву России</a:t>
          </a:r>
        </a:p>
      </cdr:txBody>
    </cdr:sp>
  </cdr:relSizeAnchor>
  <cdr:relSizeAnchor xmlns:cdr="http://schemas.openxmlformats.org/drawingml/2006/chartDrawing">
    <cdr:from>
      <cdr:x>0.00206</cdr:x>
      <cdr:y>0.53635</cdr:y>
    </cdr:from>
    <cdr:to>
      <cdr:x>0.59845</cdr:x>
      <cdr:y>0.6207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24624" y="3321472"/>
          <a:ext cx="7128845" cy="522329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5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упаковок лекарственных препаратов, содержащих наркотические средства и психотропные вещества, закупленных для купирования тяжелых симптомов заболевания, в том числе для обезболивания, в целях обеспечения пациентов, нуждающихся в оказании паллиативной медицинской помощи</a:t>
          </a:r>
        </a:p>
      </cdr:txBody>
    </cdr:sp>
  </cdr:relSizeAnchor>
  <cdr:relSizeAnchor xmlns:cdr="http://schemas.openxmlformats.org/drawingml/2006/chartDrawing">
    <cdr:from>
      <cdr:x>0.00206</cdr:x>
      <cdr:y>0.63233</cdr:y>
    </cdr:from>
    <cdr:to>
      <cdr:x>0.59845</cdr:x>
      <cdr:y>0.75046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24624" y="3915822"/>
          <a:ext cx="7128845" cy="731523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5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закупленных автомобилей в соответствии со стандартом оснащения отделения выездной патронажной паллиативной медицинской помощи взрослым и легковых автомашин в соответствии со стандартом оснащения отделения выездной патронажной паллиативной медицинской помощи детям, предусмотренными положением</a:t>
          </a:r>
        </a:p>
      </cdr:txBody>
    </cdr:sp>
  </cdr:relSizeAnchor>
  <cdr:relSizeAnchor xmlns:cdr="http://schemas.openxmlformats.org/drawingml/2006/chartDrawing">
    <cdr:from>
      <cdr:x>0</cdr:x>
      <cdr:y>0.7619</cdr:y>
    </cdr:from>
    <cdr:to>
      <cdr:x>0.59639</cdr:x>
      <cdr:y>0.83167</cdr:y>
    </cdr:to>
    <cdr:sp macro="" textlink="">
      <cdr:nvSpPr>
        <cdr:cNvPr id="21" name="TextBox 20"/>
        <cdr:cNvSpPr txBox="1"/>
      </cdr:nvSpPr>
      <cdr:spPr>
        <a:xfrm xmlns:a="http://schemas.openxmlformats.org/drawingml/2006/main">
          <a:off x="0" y="4718204"/>
          <a:ext cx="7128845" cy="432064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5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пациентов, нуждающихся в паллиативной медицинской помощи, обеспеченных медицинскими изделиями для использования на дому</a:t>
          </a:r>
        </a:p>
      </cdr:txBody>
    </cdr:sp>
  </cdr:relSizeAnchor>
  <cdr:relSizeAnchor xmlns:cdr="http://schemas.openxmlformats.org/drawingml/2006/chartDrawing">
    <cdr:from>
      <cdr:x>0</cdr:x>
      <cdr:y>0.84163</cdr:y>
    </cdr:from>
    <cdr:to>
      <cdr:x>0.59845</cdr:x>
      <cdr:y>0.96954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0" y="5211960"/>
          <a:ext cx="7153472" cy="792088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5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оснащенных (переоснащенных, дооснащенных) медицинских организаций, подведомственных органам исполнительной власти субъектов Российской Федерации, имеющих структурные подразделения, оказывающие специализированную паллиативную медицинскую помощь, медицинскими изделиями в соответствии со стандартами оснащения, предусмотренными положением</a:t>
          </a:r>
        </a:p>
      </cdr:txBody>
    </cdr:sp>
  </cdr:relSizeAnchor>
  <cdr:relSizeAnchor xmlns:cdr="http://schemas.openxmlformats.org/drawingml/2006/chartDrawing">
    <cdr:from>
      <cdr:x>0.60447</cdr:x>
      <cdr:y>0.27186</cdr:y>
    </cdr:from>
    <cdr:to>
      <cdr:x>0.63459</cdr:x>
      <cdr:y>0.27186</cdr:y>
    </cdr:to>
    <cdr:sp macro="" textlink="">
      <cdr:nvSpPr>
        <cdr:cNvPr id="25" name="Прямая со стрелкой 24"/>
        <cdr:cNvSpPr/>
      </cdr:nvSpPr>
      <cdr:spPr>
        <a:xfrm xmlns:a="http://schemas.openxmlformats.org/drawingml/2006/main">
          <a:off x="7225480" y="1683568"/>
          <a:ext cx="360040" cy="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0.60447</cdr:x>
      <cdr:y>0.48117</cdr:y>
    </cdr:from>
    <cdr:to>
      <cdr:x>0.63459</cdr:x>
      <cdr:y>0.48117</cdr:y>
    </cdr:to>
    <cdr:sp macro="" textlink="">
      <cdr:nvSpPr>
        <cdr:cNvPr id="27" name="Прямая со стрелкой 26"/>
        <cdr:cNvSpPr/>
      </cdr:nvSpPr>
      <cdr:spPr>
        <a:xfrm xmlns:a="http://schemas.openxmlformats.org/drawingml/2006/main">
          <a:off x="7225480" y="2979712"/>
          <a:ext cx="360040" cy="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2398334" cy="490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62" tIns="40120" rIns="80262" bIns="4012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135003" y="0"/>
            <a:ext cx="2398334" cy="490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62" tIns="40120" rIns="80262" bIns="4012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-168275" y="1222375"/>
            <a:ext cx="5872163" cy="3303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553462" y="4709426"/>
            <a:ext cx="4427694" cy="3853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62" tIns="40120" rIns="80262" bIns="4012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9294832"/>
            <a:ext cx="2398334" cy="490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62" tIns="40120" rIns="80262" bIns="4012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135003" y="9294832"/>
            <a:ext cx="2398334" cy="490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62" tIns="40120" rIns="80262" bIns="40120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ru-RU" sz="11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‹#›</a:t>
            </a:fld>
            <a:endParaRPr lang="ru-RU"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 txBox="1">
            <a:spLocks noGrp="1"/>
          </p:cNvSpPr>
          <p:nvPr>
            <p:ph type="body" idx="1"/>
          </p:nvPr>
        </p:nvSpPr>
        <p:spPr>
          <a:xfrm>
            <a:off x="553462" y="4709426"/>
            <a:ext cx="4427694" cy="3853166"/>
          </a:xfrm>
          <a:prstGeom prst="rect">
            <a:avLst/>
          </a:prstGeom>
        </p:spPr>
        <p:txBody>
          <a:bodyPr spcFirstLastPara="1" wrap="square" lIns="80262" tIns="40120" rIns="80262" bIns="40120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93" name="Google Shape;9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8275" y="1222375"/>
            <a:ext cx="5872163" cy="3303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0:notes"/>
          <p:cNvSpPr txBox="1">
            <a:spLocks noGrp="1"/>
          </p:cNvSpPr>
          <p:nvPr>
            <p:ph type="body" idx="1"/>
          </p:nvPr>
        </p:nvSpPr>
        <p:spPr>
          <a:xfrm>
            <a:off x="553462" y="4709426"/>
            <a:ext cx="4427694" cy="3853166"/>
          </a:xfrm>
          <a:prstGeom prst="rect">
            <a:avLst/>
          </a:prstGeom>
        </p:spPr>
        <p:txBody>
          <a:bodyPr spcFirstLastPara="1" wrap="square" lIns="80262" tIns="40120" rIns="80262" bIns="40120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65" name="Google Shape;3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8275" y="1222375"/>
            <a:ext cx="5872163" cy="3303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1:notes"/>
          <p:cNvSpPr txBox="1">
            <a:spLocks noGrp="1"/>
          </p:cNvSpPr>
          <p:nvPr>
            <p:ph type="body" idx="1"/>
          </p:nvPr>
        </p:nvSpPr>
        <p:spPr>
          <a:xfrm>
            <a:off x="553462" y="4709426"/>
            <a:ext cx="4427694" cy="3853166"/>
          </a:xfrm>
          <a:prstGeom prst="rect">
            <a:avLst/>
          </a:prstGeom>
        </p:spPr>
        <p:txBody>
          <a:bodyPr spcFirstLastPara="1" wrap="square" lIns="80262" tIns="40120" rIns="80262" bIns="40120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83" name="Google Shape;38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8275" y="1222375"/>
            <a:ext cx="5872163" cy="3303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2:notes"/>
          <p:cNvSpPr txBox="1">
            <a:spLocks noGrp="1"/>
          </p:cNvSpPr>
          <p:nvPr>
            <p:ph type="body" idx="1"/>
          </p:nvPr>
        </p:nvSpPr>
        <p:spPr>
          <a:xfrm>
            <a:off x="553462" y="4709426"/>
            <a:ext cx="4427694" cy="3853166"/>
          </a:xfrm>
          <a:prstGeom prst="rect">
            <a:avLst/>
          </a:prstGeom>
        </p:spPr>
        <p:txBody>
          <a:bodyPr spcFirstLastPara="1" wrap="square" lIns="80262" tIns="40120" rIns="80262" bIns="40120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402" name="Google Shape;40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8275" y="1222375"/>
            <a:ext cx="5872163" cy="3303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3:notes"/>
          <p:cNvSpPr txBox="1">
            <a:spLocks noGrp="1"/>
          </p:cNvSpPr>
          <p:nvPr>
            <p:ph type="body" idx="1"/>
          </p:nvPr>
        </p:nvSpPr>
        <p:spPr>
          <a:xfrm>
            <a:off x="553462" y="4709426"/>
            <a:ext cx="4427694" cy="3853166"/>
          </a:xfrm>
          <a:prstGeom prst="rect">
            <a:avLst/>
          </a:prstGeom>
        </p:spPr>
        <p:txBody>
          <a:bodyPr spcFirstLastPara="1" wrap="square" lIns="80262" tIns="40120" rIns="80262" bIns="40120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419" name="Google Shape;41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8275" y="1222375"/>
            <a:ext cx="5872163" cy="3303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4:notes"/>
          <p:cNvSpPr txBox="1">
            <a:spLocks noGrp="1"/>
          </p:cNvSpPr>
          <p:nvPr>
            <p:ph type="body" idx="1"/>
          </p:nvPr>
        </p:nvSpPr>
        <p:spPr>
          <a:xfrm>
            <a:off x="553462" y="4709426"/>
            <a:ext cx="4427694" cy="3853166"/>
          </a:xfrm>
          <a:prstGeom prst="rect">
            <a:avLst/>
          </a:prstGeom>
        </p:spPr>
        <p:txBody>
          <a:bodyPr spcFirstLastPara="1" wrap="square" lIns="80262" tIns="40120" rIns="80262" bIns="40120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437" name="Google Shape;43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8275" y="1222375"/>
            <a:ext cx="5872163" cy="3303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8275" y="1222375"/>
            <a:ext cx="5872163" cy="3303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3" name="Google Shape;463;p15:notes"/>
          <p:cNvSpPr txBox="1">
            <a:spLocks noGrp="1"/>
          </p:cNvSpPr>
          <p:nvPr>
            <p:ph type="body" idx="1"/>
          </p:nvPr>
        </p:nvSpPr>
        <p:spPr>
          <a:xfrm>
            <a:off x="553462" y="4709426"/>
            <a:ext cx="4427694" cy="3853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62" tIns="40120" rIns="80262" bIns="40120" anchor="t" anchorCtr="0">
            <a:noAutofit/>
          </a:bodyPr>
          <a:lstStyle/>
          <a:p>
            <a:pPr marL="0" indent="0"/>
            <a:r>
              <a:rPr lang="ru-RU"/>
              <a:t>Входящих – 661 письмо. Исходящих – 312 (на 28.12.2021</a:t>
            </a:r>
            <a:endParaRPr/>
          </a:p>
          <a:p>
            <a:pPr marL="0" indent="0"/>
            <a:r>
              <a:rPr lang="ru-RU"/>
              <a:t>Клин. Рек – на утверждении</a:t>
            </a:r>
            <a:endParaRPr/>
          </a:p>
          <a:p>
            <a:pPr marL="0" indent="0"/>
            <a:endParaRPr/>
          </a:p>
        </p:txBody>
      </p:sp>
      <p:sp>
        <p:nvSpPr>
          <p:cNvPr id="464" name="Google Shape;464;p15:notes"/>
          <p:cNvSpPr txBox="1">
            <a:spLocks noGrp="1"/>
          </p:cNvSpPr>
          <p:nvPr>
            <p:ph type="sldNum" idx="12"/>
          </p:nvPr>
        </p:nvSpPr>
        <p:spPr>
          <a:xfrm>
            <a:off x="3135003" y="9294832"/>
            <a:ext cx="2398334" cy="490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62" tIns="40120" rIns="80262" bIns="40120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ru-RU"/>
              <a:pPr algn="r">
                <a:buSzPts val="1400"/>
              </a:pPr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6:notes"/>
          <p:cNvSpPr txBox="1">
            <a:spLocks noGrp="1"/>
          </p:cNvSpPr>
          <p:nvPr>
            <p:ph type="body" idx="1"/>
          </p:nvPr>
        </p:nvSpPr>
        <p:spPr>
          <a:xfrm>
            <a:off x="553462" y="4709426"/>
            <a:ext cx="4427694" cy="3853166"/>
          </a:xfrm>
          <a:prstGeom prst="rect">
            <a:avLst/>
          </a:prstGeom>
        </p:spPr>
        <p:txBody>
          <a:bodyPr spcFirstLastPara="1" wrap="square" lIns="80262" tIns="40120" rIns="80262" bIns="40120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486" name="Google Shape;48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8275" y="1222375"/>
            <a:ext cx="5872163" cy="3303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17:notes"/>
          <p:cNvSpPr txBox="1">
            <a:spLocks noGrp="1"/>
          </p:cNvSpPr>
          <p:nvPr>
            <p:ph type="body" idx="1"/>
          </p:nvPr>
        </p:nvSpPr>
        <p:spPr>
          <a:xfrm>
            <a:off x="553462" y="4709426"/>
            <a:ext cx="4427694" cy="3853166"/>
          </a:xfrm>
          <a:prstGeom prst="rect">
            <a:avLst/>
          </a:prstGeom>
        </p:spPr>
        <p:txBody>
          <a:bodyPr spcFirstLastPara="1" wrap="square" lIns="80262" tIns="40120" rIns="80262" bIns="40120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04" name="Google Shape;50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8275" y="1222375"/>
            <a:ext cx="5872163" cy="3303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8:notes"/>
          <p:cNvSpPr txBox="1">
            <a:spLocks noGrp="1"/>
          </p:cNvSpPr>
          <p:nvPr>
            <p:ph type="body" idx="1"/>
          </p:nvPr>
        </p:nvSpPr>
        <p:spPr>
          <a:xfrm>
            <a:off x="553462" y="4709426"/>
            <a:ext cx="4427694" cy="3853166"/>
          </a:xfrm>
          <a:prstGeom prst="rect">
            <a:avLst/>
          </a:prstGeom>
        </p:spPr>
        <p:txBody>
          <a:bodyPr spcFirstLastPara="1" wrap="square" lIns="80262" tIns="40120" rIns="80262" bIns="40120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22" name="Google Shape;52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8275" y="1222375"/>
            <a:ext cx="5872163" cy="3303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9:notes"/>
          <p:cNvSpPr txBox="1">
            <a:spLocks noGrp="1"/>
          </p:cNvSpPr>
          <p:nvPr>
            <p:ph type="body" idx="1"/>
          </p:nvPr>
        </p:nvSpPr>
        <p:spPr>
          <a:xfrm>
            <a:off x="553462" y="4709426"/>
            <a:ext cx="4427694" cy="3853166"/>
          </a:xfrm>
          <a:prstGeom prst="rect">
            <a:avLst/>
          </a:prstGeom>
        </p:spPr>
        <p:txBody>
          <a:bodyPr spcFirstLastPara="1" wrap="square" lIns="80262" tIns="40120" rIns="80262" bIns="40120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41" name="Google Shape;54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8275" y="1222375"/>
            <a:ext cx="5872163" cy="3303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553462" y="4709426"/>
            <a:ext cx="4427694" cy="3853166"/>
          </a:xfrm>
          <a:prstGeom prst="rect">
            <a:avLst/>
          </a:prstGeom>
        </p:spPr>
        <p:txBody>
          <a:bodyPr spcFirstLastPara="1" wrap="square" lIns="80262" tIns="40120" rIns="80262" bIns="40120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8275" y="1222375"/>
            <a:ext cx="5872163" cy="3303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8275" y="1222375"/>
            <a:ext cx="5872163" cy="3303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3" name="Google Shape;553;p20:notes"/>
          <p:cNvSpPr txBox="1">
            <a:spLocks noGrp="1"/>
          </p:cNvSpPr>
          <p:nvPr>
            <p:ph type="body" idx="1"/>
          </p:nvPr>
        </p:nvSpPr>
        <p:spPr>
          <a:xfrm>
            <a:off x="553462" y="4709426"/>
            <a:ext cx="4427694" cy="3853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62" tIns="40120" rIns="80262" bIns="40120" anchor="t" anchorCtr="0">
            <a:noAutofit/>
          </a:bodyPr>
          <a:lstStyle/>
          <a:p>
            <a:pPr marL="401376" indent="-200688"/>
            <a:endParaRPr/>
          </a:p>
        </p:txBody>
      </p:sp>
      <p:sp>
        <p:nvSpPr>
          <p:cNvPr id="554" name="Google Shape;554;p20:notes"/>
          <p:cNvSpPr txBox="1">
            <a:spLocks noGrp="1"/>
          </p:cNvSpPr>
          <p:nvPr>
            <p:ph type="sldNum" idx="12"/>
          </p:nvPr>
        </p:nvSpPr>
        <p:spPr>
          <a:xfrm>
            <a:off x="3135003" y="9294832"/>
            <a:ext cx="2398334" cy="490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62" tIns="40120" rIns="80262" bIns="40120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ru-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20</a:t>
            </a:fld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8275" y="1222375"/>
            <a:ext cx="5872163" cy="3303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0" name="Google Shape;610;p21:notes"/>
          <p:cNvSpPr txBox="1">
            <a:spLocks noGrp="1"/>
          </p:cNvSpPr>
          <p:nvPr>
            <p:ph type="body" idx="1"/>
          </p:nvPr>
        </p:nvSpPr>
        <p:spPr>
          <a:xfrm>
            <a:off x="553462" y="4709426"/>
            <a:ext cx="4427694" cy="3853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62" tIns="40120" rIns="80262" bIns="40120" anchor="t" anchorCtr="0">
            <a:normAutofit/>
          </a:bodyPr>
          <a:lstStyle/>
          <a:p>
            <a:pPr marL="401376" indent="-200688"/>
            <a:endParaRPr/>
          </a:p>
        </p:txBody>
      </p:sp>
      <p:sp>
        <p:nvSpPr>
          <p:cNvPr id="611" name="Google Shape;611;p21:notes"/>
          <p:cNvSpPr txBox="1">
            <a:spLocks noGrp="1"/>
          </p:cNvSpPr>
          <p:nvPr>
            <p:ph type="sldNum" idx="12"/>
          </p:nvPr>
        </p:nvSpPr>
        <p:spPr>
          <a:xfrm>
            <a:off x="3135003" y="9294832"/>
            <a:ext cx="2398334" cy="490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62" tIns="40120" rIns="80262" bIns="40120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ru-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21</a:t>
            </a:fld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22:notes"/>
          <p:cNvSpPr txBox="1">
            <a:spLocks noGrp="1"/>
          </p:cNvSpPr>
          <p:nvPr>
            <p:ph type="body" idx="1"/>
          </p:nvPr>
        </p:nvSpPr>
        <p:spPr>
          <a:xfrm>
            <a:off x="553462" y="4709426"/>
            <a:ext cx="4427694" cy="3853166"/>
          </a:xfrm>
          <a:prstGeom prst="rect">
            <a:avLst/>
          </a:prstGeom>
        </p:spPr>
        <p:txBody>
          <a:bodyPr spcFirstLastPara="1" wrap="square" lIns="80262" tIns="40120" rIns="80262" bIns="40120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626" name="Google Shape;62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8275" y="1222375"/>
            <a:ext cx="5872163" cy="3303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216a5a3013e_0_105:notes"/>
          <p:cNvSpPr txBox="1">
            <a:spLocks noGrp="1"/>
          </p:cNvSpPr>
          <p:nvPr>
            <p:ph type="sldNum" idx="12"/>
          </p:nvPr>
        </p:nvSpPr>
        <p:spPr>
          <a:xfrm>
            <a:off x="3135003" y="9294831"/>
            <a:ext cx="2398368" cy="490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62" tIns="40120" rIns="80262" bIns="40120" anchor="b" anchorCtr="0">
            <a:noAutofit/>
          </a:bodyPr>
          <a:lstStyle/>
          <a:p>
            <a:pPr algn="r">
              <a:lnSpc>
                <a:spcPct val="93000"/>
              </a:lnSpc>
              <a:buSzPts val="1200"/>
            </a:pPr>
            <a:fld id="{00000000-1234-1234-1234-123412341234}" type="slidenum">
              <a:rPr lang="ru-RU" sz="1100"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lnSpc>
                  <a:spcPct val="93000"/>
                </a:lnSpc>
                <a:buSzPts val="1200"/>
              </a:pPr>
              <a:t>23</a:t>
            </a:fld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7" name="Google Shape;757;g216a5a3013e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57163" y="757238"/>
            <a:ext cx="6643688" cy="37385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58" name="Google Shape;758;g216a5a3013e_0_105:notes"/>
          <p:cNvSpPr txBox="1">
            <a:spLocks noGrp="1"/>
          </p:cNvSpPr>
          <p:nvPr>
            <p:ph type="body" idx="1"/>
          </p:nvPr>
        </p:nvSpPr>
        <p:spPr>
          <a:xfrm>
            <a:off x="633340" y="4734770"/>
            <a:ext cx="5062732" cy="4486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262" tIns="40120" rIns="80262" bIns="40120" anchor="ctr" anchorCtr="0">
            <a:noAutofit/>
          </a:bodyPr>
          <a:lstStyle/>
          <a:p>
            <a:pPr marL="401376" indent="-200688"/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24:notes"/>
          <p:cNvSpPr txBox="1">
            <a:spLocks noGrp="1"/>
          </p:cNvSpPr>
          <p:nvPr>
            <p:ph type="body" idx="1"/>
          </p:nvPr>
        </p:nvSpPr>
        <p:spPr>
          <a:xfrm>
            <a:off x="553462" y="4709426"/>
            <a:ext cx="4427694" cy="3853166"/>
          </a:xfrm>
          <a:prstGeom prst="rect">
            <a:avLst/>
          </a:prstGeom>
        </p:spPr>
        <p:txBody>
          <a:bodyPr spcFirstLastPara="1" wrap="square" lIns="80262" tIns="40120" rIns="80262" bIns="40120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827" name="Google Shape;82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8275" y="1222375"/>
            <a:ext cx="5872163" cy="3303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25:notes"/>
          <p:cNvSpPr txBox="1">
            <a:spLocks noGrp="1"/>
          </p:cNvSpPr>
          <p:nvPr>
            <p:ph type="body" idx="1"/>
          </p:nvPr>
        </p:nvSpPr>
        <p:spPr>
          <a:xfrm>
            <a:off x="553462" y="4709426"/>
            <a:ext cx="4427694" cy="3853166"/>
          </a:xfrm>
          <a:prstGeom prst="rect">
            <a:avLst/>
          </a:prstGeom>
        </p:spPr>
        <p:txBody>
          <a:bodyPr spcFirstLastPara="1" wrap="square" lIns="80262" tIns="40120" rIns="80262" bIns="40120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847" name="Google Shape;84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8275" y="1222375"/>
            <a:ext cx="5872163" cy="3303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553462" y="4709426"/>
            <a:ext cx="4427694" cy="3853166"/>
          </a:xfrm>
          <a:prstGeom prst="rect">
            <a:avLst/>
          </a:prstGeom>
        </p:spPr>
        <p:txBody>
          <a:bodyPr spcFirstLastPara="1" wrap="square" lIns="80262" tIns="40120" rIns="80262" bIns="40120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8275" y="1222375"/>
            <a:ext cx="5872163" cy="3303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:notes"/>
          <p:cNvSpPr txBox="1">
            <a:spLocks noGrp="1"/>
          </p:cNvSpPr>
          <p:nvPr>
            <p:ph type="body" idx="1"/>
          </p:nvPr>
        </p:nvSpPr>
        <p:spPr>
          <a:xfrm>
            <a:off x="553462" y="4709426"/>
            <a:ext cx="4427694" cy="3853166"/>
          </a:xfrm>
          <a:prstGeom prst="rect">
            <a:avLst/>
          </a:prstGeom>
        </p:spPr>
        <p:txBody>
          <a:bodyPr spcFirstLastPara="1" wrap="square" lIns="80262" tIns="40120" rIns="80262" bIns="40120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50" name="Google Shape;15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8275" y="1222375"/>
            <a:ext cx="5872163" cy="3303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:notes"/>
          <p:cNvSpPr txBox="1">
            <a:spLocks noGrp="1"/>
          </p:cNvSpPr>
          <p:nvPr>
            <p:ph type="body" idx="1"/>
          </p:nvPr>
        </p:nvSpPr>
        <p:spPr>
          <a:xfrm>
            <a:off x="553462" y="4709426"/>
            <a:ext cx="4427694" cy="3853166"/>
          </a:xfrm>
          <a:prstGeom prst="rect">
            <a:avLst/>
          </a:prstGeom>
        </p:spPr>
        <p:txBody>
          <a:bodyPr spcFirstLastPara="1" wrap="square" lIns="80262" tIns="40120" rIns="80262" bIns="40120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6" name="Google Shape;16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8275" y="1222375"/>
            <a:ext cx="5872163" cy="3303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6:notes"/>
          <p:cNvSpPr txBox="1">
            <a:spLocks noGrp="1"/>
          </p:cNvSpPr>
          <p:nvPr>
            <p:ph type="body" idx="1"/>
          </p:nvPr>
        </p:nvSpPr>
        <p:spPr>
          <a:xfrm>
            <a:off x="553462" y="4709426"/>
            <a:ext cx="4427694" cy="3853166"/>
          </a:xfrm>
          <a:prstGeom prst="rect">
            <a:avLst/>
          </a:prstGeom>
        </p:spPr>
        <p:txBody>
          <a:bodyPr spcFirstLastPara="1" wrap="square" lIns="80262" tIns="40120" rIns="80262" bIns="40120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46" name="Google Shape;24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8275" y="1222375"/>
            <a:ext cx="5872163" cy="3303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7:notes"/>
          <p:cNvSpPr txBox="1">
            <a:spLocks noGrp="1"/>
          </p:cNvSpPr>
          <p:nvPr>
            <p:ph type="body" idx="1"/>
          </p:nvPr>
        </p:nvSpPr>
        <p:spPr>
          <a:xfrm>
            <a:off x="553462" y="4709426"/>
            <a:ext cx="4427694" cy="3853166"/>
          </a:xfrm>
          <a:prstGeom prst="rect">
            <a:avLst/>
          </a:prstGeom>
        </p:spPr>
        <p:txBody>
          <a:bodyPr spcFirstLastPara="1" wrap="square" lIns="80262" tIns="40120" rIns="80262" bIns="40120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79" name="Google Shape;27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8275" y="1222375"/>
            <a:ext cx="5872163" cy="3303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8:notes"/>
          <p:cNvSpPr txBox="1">
            <a:spLocks noGrp="1"/>
          </p:cNvSpPr>
          <p:nvPr>
            <p:ph type="body" idx="1"/>
          </p:nvPr>
        </p:nvSpPr>
        <p:spPr>
          <a:xfrm>
            <a:off x="553462" y="4709426"/>
            <a:ext cx="4427694" cy="3853166"/>
          </a:xfrm>
          <a:prstGeom prst="rect">
            <a:avLst/>
          </a:prstGeom>
        </p:spPr>
        <p:txBody>
          <a:bodyPr spcFirstLastPara="1" wrap="square" lIns="80262" tIns="40120" rIns="80262" bIns="40120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95" name="Google Shape;29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8275" y="1222375"/>
            <a:ext cx="5872163" cy="3303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9:notes"/>
          <p:cNvSpPr txBox="1">
            <a:spLocks noGrp="1"/>
          </p:cNvSpPr>
          <p:nvPr>
            <p:ph type="body" idx="1"/>
          </p:nvPr>
        </p:nvSpPr>
        <p:spPr>
          <a:xfrm>
            <a:off x="553462" y="4709426"/>
            <a:ext cx="4427694" cy="3853166"/>
          </a:xfrm>
          <a:prstGeom prst="rect">
            <a:avLst/>
          </a:prstGeom>
        </p:spPr>
        <p:txBody>
          <a:bodyPr spcFirstLastPara="1" wrap="square" lIns="80262" tIns="40120" rIns="80262" bIns="40120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21" name="Google Shape;32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8275" y="1222375"/>
            <a:ext cx="5872163" cy="33035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ster">
  <p:cSld name="Master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34"/>
          <p:cNvSpPr txBox="1">
            <a:spLocks noGrp="1"/>
          </p:cNvSpPr>
          <p:nvPr>
            <p:ph type="body" idx="2"/>
          </p:nvPr>
        </p:nvSpPr>
        <p:spPr>
          <a:xfrm>
            <a:off x="839788" y="2505074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34"/>
          <p:cNvSpPr txBox="1">
            <a:spLocks noGrp="1"/>
          </p:cNvSpPr>
          <p:nvPr>
            <p:ph type="body" idx="4"/>
          </p:nvPr>
        </p:nvSpPr>
        <p:spPr>
          <a:xfrm>
            <a:off x="6172200" y="2505074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0"/>
          <p:cNvSpPr txBox="1"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99"/>
              <a:buFont typeface="Calibri"/>
              <a:buNone/>
              <a:defRPr sz="4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30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3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B8B9B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30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B8B9B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3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8B9B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8B9B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8B9B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8B9B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8B9B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8B9B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8B9B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8B9B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8B9B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3.png"/><Relationship Id="rId5" Type="http://schemas.openxmlformats.org/officeDocument/2006/relationships/image" Target="../media/image39.png"/><Relationship Id="rId10" Type="http://schemas.openxmlformats.org/officeDocument/2006/relationships/image" Target="../media/image37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3.png"/><Relationship Id="rId10" Type="http://schemas.openxmlformats.org/officeDocument/2006/relationships/image" Target="../media/image48.png"/><Relationship Id="rId4" Type="http://schemas.openxmlformats.org/officeDocument/2006/relationships/image" Target="../media/image2.pn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2.png"/><Relationship Id="rId4" Type="http://schemas.openxmlformats.org/officeDocument/2006/relationships/image" Target="../media/image55.pn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.png"/><Relationship Id="rId7" Type="http://schemas.openxmlformats.org/officeDocument/2006/relationships/image" Target="../media/image63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3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2.png"/><Relationship Id="rId4" Type="http://schemas.openxmlformats.org/officeDocument/2006/relationships/image" Target="../media/image67.png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7.png"/><Relationship Id="rId3" Type="http://schemas.openxmlformats.org/officeDocument/2006/relationships/image" Target="../media/image8.png"/><Relationship Id="rId7" Type="http://schemas.openxmlformats.org/officeDocument/2006/relationships/image" Target="../media/image82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11.png"/><Relationship Id="rId15" Type="http://schemas.openxmlformats.org/officeDocument/2006/relationships/image" Target="../media/image2.png"/><Relationship Id="rId10" Type="http://schemas.openxmlformats.org/officeDocument/2006/relationships/image" Target="../media/image85.png"/><Relationship Id="rId4" Type="http://schemas.openxmlformats.org/officeDocument/2006/relationships/image" Target="../media/image9.png"/><Relationship Id="rId9" Type="http://schemas.openxmlformats.org/officeDocument/2006/relationships/image" Target="../media/image84.png"/><Relationship Id="rId1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10" Type="http://schemas.openxmlformats.org/officeDocument/2006/relationships/image" Target="../media/image2.png"/><Relationship Id="rId4" Type="http://schemas.openxmlformats.org/officeDocument/2006/relationships/image" Target="../media/image90.png"/><Relationship Id="rId9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2.png"/><Relationship Id="rId5" Type="http://schemas.openxmlformats.org/officeDocument/2006/relationships/image" Target="../media/image26.png"/><Relationship Id="rId10" Type="http://schemas.openxmlformats.org/officeDocument/2006/relationships/image" Target="../media/image3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.png"/><Relationship Id="rId7" Type="http://schemas.openxmlformats.org/officeDocument/2006/relationships/image" Target="../media/image33.jp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g"/><Relationship Id="rId11" Type="http://schemas.openxmlformats.org/officeDocument/2006/relationships/image" Target="../media/image37.png"/><Relationship Id="rId5" Type="http://schemas.openxmlformats.org/officeDocument/2006/relationships/image" Target="../media/image31.jpg"/><Relationship Id="rId10" Type="http://schemas.openxmlformats.org/officeDocument/2006/relationships/image" Target="../media/image36.jpg"/><Relationship Id="rId4" Type="http://schemas.openxmlformats.org/officeDocument/2006/relationships/image" Target="../media/image3.png"/><Relationship Id="rId9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"/>
          <p:cNvSpPr/>
          <p:nvPr/>
        </p:nvSpPr>
        <p:spPr>
          <a:xfrm rot="1500000">
            <a:off x="6426743" y="-357104"/>
            <a:ext cx="772795" cy="8168379"/>
          </a:xfrm>
          <a:prstGeom prst="parallelogram">
            <a:avLst>
              <a:gd name="adj" fmla="val 446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" name="Google Shape;9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80000">
            <a:off x="5128538" y="-156429"/>
            <a:ext cx="4350783" cy="7170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8750" y="148399"/>
            <a:ext cx="2838350" cy="57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" descr="Первый Московский государственный медицинский университет имени И ..."/>
          <p:cNvPicPr preferRelativeResize="0"/>
          <p:nvPr/>
        </p:nvPicPr>
        <p:blipFill rotWithShape="1">
          <a:blip r:embed="rId5">
            <a:alphaModFix/>
          </a:blip>
          <a:srcRect l="7323" t="31959" r="6613" b="32598"/>
          <a:stretch/>
        </p:blipFill>
        <p:spPr>
          <a:xfrm>
            <a:off x="368755" y="5922379"/>
            <a:ext cx="2067381" cy="646867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"/>
          <p:cNvSpPr/>
          <p:nvPr/>
        </p:nvSpPr>
        <p:spPr>
          <a:xfrm>
            <a:off x="5807968" y="0"/>
            <a:ext cx="6384032" cy="6858000"/>
          </a:xfrm>
          <a:prstGeom prst="trapezoid">
            <a:avLst>
              <a:gd name="adj" fmla="val 51505"/>
            </a:avLst>
          </a:prstGeom>
          <a:solidFill>
            <a:srgbClr val="2F549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"/>
          <p:cNvSpPr/>
          <p:nvPr/>
        </p:nvSpPr>
        <p:spPr>
          <a:xfrm>
            <a:off x="8976320" y="0"/>
            <a:ext cx="3215680" cy="6858000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"/>
          <p:cNvSpPr txBox="1">
            <a:spLocks noGrp="1"/>
          </p:cNvSpPr>
          <p:nvPr>
            <p:ph type="subTitle" idx="1"/>
          </p:nvPr>
        </p:nvSpPr>
        <p:spPr>
          <a:xfrm>
            <a:off x="260412" y="1477173"/>
            <a:ext cx="6552728" cy="28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ru-RU" b="1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  <a:t>Отчет о работе </a:t>
            </a:r>
            <a:endParaRPr b="1">
              <a:solidFill>
                <a:srgbClr val="345A99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ru-RU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  <a:t>Федерального научно-практического центра </a:t>
            </a:r>
            <a:br>
              <a:rPr lang="ru-RU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ru-RU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  <a:t>паллиативной медицинской помощи </a:t>
            </a:r>
            <a:endParaRPr>
              <a:solidFill>
                <a:srgbClr val="345A99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ru-RU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  <a:t>ФГАОУ ВО Первый МГМУ </a:t>
            </a:r>
            <a:endParaRPr>
              <a:solidFill>
                <a:srgbClr val="345A99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ru-RU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  <a:t>им. И.М. Сеченова Минздрава России (Сеченовский Университет) </a:t>
            </a:r>
            <a:endParaRPr>
              <a:solidFill>
                <a:srgbClr val="345A99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ru-RU" b="1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  <a:t>за 2022 год</a:t>
            </a:r>
            <a:endParaRPr b="1">
              <a:solidFill>
                <a:srgbClr val="345A99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0"/>
          <p:cNvSpPr/>
          <p:nvPr/>
        </p:nvSpPr>
        <p:spPr>
          <a:xfrm rot="1500000">
            <a:off x="6426743" y="-357104"/>
            <a:ext cx="772795" cy="8168379"/>
          </a:xfrm>
          <a:prstGeom prst="parallelogram">
            <a:avLst>
              <a:gd name="adj" fmla="val 446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8" name="Google Shape;36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80000">
            <a:off x="5098105" y="-132153"/>
            <a:ext cx="4440545" cy="7216272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10"/>
          <p:cNvSpPr/>
          <p:nvPr/>
        </p:nvSpPr>
        <p:spPr>
          <a:xfrm>
            <a:off x="5807968" y="0"/>
            <a:ext cx="6384032" cy="6858000"/>
          </a:xfrm>
          <a:prstGeom prst="trapezoid">
            <a:avLst>
              <a:gd name="adj" fmla="val 51505"/>
            </a:avLst>
          </a:prstGeom>
          <a:solidFill>
            <a:srgbClr val="2F549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10"/>
          <p:cNvSpPr/>
          <p:nvPr/>
        </p:nvSpPr>
        <p:spPr>
          <a:xfrm>
            <a:off x="8976320" y="0"/>
            <a:ext cx="3215680" cy="6858000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1" name="Google Shape;371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85380" y="3087687"/>
            <a:ext cx="3206621" cy="2448272"/>
          </a:xfrm>
          <a:prstGeom prst="rect">
            <a:avLst/>
          </a:prstGeom>
          <a:noFill/>
          <a:ln w="9525" cap="flat" cmpd="sng">
            <a:solidFill>
              <a:srgbClr val="345A9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72" name="Google Shape;372;p10"/>
          <p:cNvSpPr txBox="1">
            <a:spLocks noGrp="1"/>
          </p:cNvSpPr>
          <p:nvPr>
            <p:ph type="title"/>
          </p:nvPr>
        </p:nvSpPr>
        <p:spPr>
          <a:xfrm>
            <a:off x="349625" y="740513"/>
            <a:ext cx="69696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sz="18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Круглый стол «Стратегия действий по повышению доступности паллиативной помощи в странах СНГ»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73" name="Google Shape;373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76370" y="768720"/>
            <a:ext cx="3481852" cy="2615382"/>
          </a:xfrm>
          <a:prstGeom prst="rect">
            <a:avLst/>
          </a:prstGeom>
          <a:noFill/>
          <a:ln w="9525" cap="flat" cmpd="sng">
            <a:solidFill>
              <a:srgbClr val="345A9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74" name="Google Shape;37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28047" y="4767144"/>
            <a:ext cx="3816424" cy="1791636"/>
          </a:xfrm>
          <a:prstGeom prst="rect">
            <a:avLst/>
          </a:prstGeom>
          <a:noFill/>
          <a:ln w="9525" cap="flat" cmpd="sng">
            <a:solidFill>
              <a:srgbClr val="345A9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75" name="Google Shape;375;p10"/>
          <p:cNvPicPr preferRelativeResize="0"/>
          <p:nvPr/>
        </p:nvPicPr>
        <p:blipFill rotWithShape="1">
          <a:blip r:embed="rId7">
            <a:alphaModFix/>
          </a:blip>
          <a:srcRect t="14858"/>
          <a:stretch/>
        </p:blipFill>
        <p:spPr>
          <a:xfrm>
            <a:off x="538536" y="1630417"/>
            <a:ext cx="4749510" cy="2105316"/>
          </a:xfrm>
          <a:prstGeom prst="rect">
            <a:avLst/>
          </a:prstGeom>
          <a:noFill/>
          <a:ln w="9525" cap="flat" cmpd="sng">
            <a:solidFill>
              <a:srgbClr val="345A9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76" name="Google Shape;376;p10"/>
          <p:cNvPicPr preferRelativeResize="0"/>
          <p:nvPr/>
        </p:nvPicPr>
        <p:blipFill rotWithShape="1">
          <a:blip r:embed="rId8">
            <a:alphaModFix/>
          </a:blip>
          <a:srcRect t="10899"/>
          <a:stretch/>
        </p:blipFill>
        <p:spPr>
          <a:xfrm>
            <a:off x="1667254" y="3009404"/>
            <a:ext cx="4689122" cy="2331567"/>
          </a:xfrm>
          <a:prstGeom prst="rect">
            <a:avLst/>
          </a:prstGeom>
          <a:noFill/>
          <a:ln w="9525" cap="flat" cmpd="sng">
            <a:solidFill>
              <a:srgbClr val="345A9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77" name="Google Shape;377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9624" y="4524007"/>
            <a:ext cx="4387280" cy="2150740"/>
          </a:xfrm>
          <a:prstGeom prst="rect">
            <a:avLst/>
          </a:prstGeom>
          <a:noFill/>
          <a:ln w="9525" cap="flat" cmpd="sng">
            <a:solidFill>
              <a:srgbClr val="345A9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78" name="Google Shape;378;p1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36900" y="147662"/>
            <a:ext cx="1433518" cy="42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10" descr="Первый Московский государственный медицинский университет имени И ..."/>
          <p:cNvPicPr preferRelativeResize="0"/>
          <p:nvPr/>
        </p:nvPicPr>
        <p:blipFill rotWithShape="1">
          <a:blip r:embed="rId11">
            <a:alphaModFix/>
          </a:blip>
          <a:srcRect l="7324" t="35218" r="6609" b="35271"/>
          <a:stretch/>
        </p:blipFill>
        <p:spPr>
          <a:xfrm>
            <a:off x="2597461" y="113701"/>
            <a:ext cx="1903463" cy="495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1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23695" y="144773"/>
            <a:ext cx="2137789" cy="4337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1"/>
          <p:cNvSpPr/>
          <p:nvPr/>
        </p:nvSpPr>
        <p:spPr>
          <a:xfrm rot="1500000">
            <a:off x="6426743" y="-357104"/>
            <a:ext cx="772795" cy="8168379"/>
          </a:xfrm>
          <a:prstGeom prst="parallelogram">
            <a:avLst>
              <a:gd name="adj" fmla="val 446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6" name="Google Shape;38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80000">
            <a:off x="5098105" y="-132153"/>
            <a:ext cx="4440545" cy="7216272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11"/>
          <p:cNvSpPr/>
          <p:nvPr/>
        </p:nvSpPr>
        <p:spPr>
          <a:xfrm>
            <a:off x="8976320" y="0"/>
            <a:ext cx="3215680" cy="6858000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11"/>
          <p:cNvSpPr/>
          <p:nvPr/>
        </p:nvSpPr>
        <p:spPr>
          <a:xfrm>
            <a:off x="5807968" y="0"/>
            <a:ext cx="6384032" cy="6858000"/>
          </a:xfrm>
          <a:prstGeom prst="trapezoid">
            <a:avLst>
              <a:gd name="adj" fmla="val 51505"/>
            </a:avLst>
          </a:prstGeom>
          <a:solidFill>
            <a:srgbClr val="2F549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11"/>
          <p:cNvSpPr txBox="1">
            <a:spLocks noGrp="1"/>
          </p:cNvSpPr>
          <p:nvPr>
            <p:ph type="title"/>
          </p:nvPr>
        </p:nvSpPr>
        <p:spPr>
          <a:xfrm>
            <a:off x="318475" y="683400"/>
            <a:ext cx="5633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None/>
            </a:pPr>
            <a:r>
              <a:rPr lang="ru-RU" sz="18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Круглый стол «Реализация в субъектах РФ 189-ФЗ «О государственном (муниципальном) социальном заказе на оказание государственных (муниципальных) услуг в социальной сфере»»</a:t>
            </a:r>
            <a:endParaRPr/>
          </a:p>
        </p:txBody>
      </p:sp>
      <p:pic>
        <p:nvPicPr>
          <p:cNvPr id="390" name="Google Shape;39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0295" y="106557"/>
            <a:ext cx="2137789" cy="433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11" descr="Первый Московский государственный медицинский университет имени И ..."/>
          <p:cNvPicPr preferRelativeResize="0"/>
          <p:nvPr/>
        </p:nvPicPr>
        <p:blipFill rotWithShape="1">
          <a:blip r:embed="rId5">
            <a:alphaModFix/>
          </a:blip>
          <a:srcRect l="7324" t="31961" r="6620" b="32598"/>
          <a:stretch/>
        </p:blipFill>
        <p:spPr>
          <a:xfrm>
            <a:off x="2524275" y="0"/>
            <a:ext cx="2067381" cy="646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8470" y="2045631"/>
            <a:ext cx="3116217" cy="3896554"/>
          </a:xfrm>
          <a:prstGeom prst="rect">
            <a:avLst/>
          </a:prstGeom>
          <a:noFill/>
          <a:ln w="9525" cap="flat" cmpd="sng">
            <a:solidFill>
              <a:srgbClr val="345A9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3" name="Google Shape;393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23862" y="397770"/>
            <a:ext cx="3829851" cy="2305003"/>
          </a:xfrm>
          <a:prstGeom prst="rect">
            <a:avLst/>
          </a:prstGeom>
          <a:noFill/>
          <a:ln w="9525" cap="flat" cmpd="sng">
            <a:solidFill>
              <a:srgbClr val="345A9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4" name="Google Shape;394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65306" y="2192965"/>
            <a:ext cx="4826682" cy="1926530"/>
          </a:xfrm>
          <a:prstGeom prst="rect">
            <a:avLst/>
          </a:prstGeom>
          <a:noFill/>
          <a:ln w="9525" cap="flat" cmpd="sng">
            <a:solidFill>
              <a:srgbClr val="345A9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5" name="Google Shape;395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657883" y="3311573"/>
            <a:ext cx="4195711" cy="2076078"/>
          </a:xfrm>
          <a:prstGeom prst="rect">
            <a:avLst/>
          </a:prstGeom>
          <a:noFill/>
          <a:ln w="9525" cap="flat" cmpd="sng">
            <a:solidFill>
              <a:srgbClr val="345A9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6" name="Google Shape;396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978182" y="5353915"/>
            <a:ext cx="4217010" cy="1192545"/>
          </a:xfrm>
          <a:prstGeom prst="rect">
            <a:avLst/>
          </a:prstGeom>
          <a:noFill/>
          <a:ln w="9525" cap="flat" cmpd="sng">
            <a:solidFill>
              <a:srgbClr val="345A9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7" name="Google Shape;397;p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840855" y="4828933"/>
            <a:ext cx="5137328" cy="2036972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8" name="Google Shape;398;p1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728443" y="2881553"/>
            <a:ext cx="2813458" cy="3794784"/>
          </a:xfrm>
          <a:prstGeom prst="rect">
            <a:avLst/>
          </a:prstGeom>
          <a:noFill/>
          <a:ln w="9525" cap="flat" cmpd="sng">
            <a:solidFill>
              <a:srgbClr val="345A9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9" name="Google Shape;399;p1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727848" y="108378"/>
            <a:ext cx="1296143" cy="430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2"/>
          <p:cNvSpPr/>
          <p:nvPr/>
        </p:nvSpPr>
        <p:spPr>
          <a:xfrm rot="1500000">
            <a:off x="6426743" y="-357104"/>
            <a:ext cx="772795" cy="8168379"/>
          </a:xfrm>
          <a:prstGeom prst="parallelogram">
            <a:avLst>
              <a:gd name="adj" fmla="val 446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5" name="Google Shape;40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80000">
            <a:off x="5098105" y="-132153"/>
            <a:ext cx="4440545" cy="7216272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12"/>
          <p:cNvSpPr txBox="1">
            <a:spLocks noGrp="1"/>
          </p:cNvSpPr>
          <p:nvPr>
            <p:ph type="title"/>
          </p:nvPr>
        </p:nvSpPr>
        <p:spPr>
          <a:xfrm>
            <a:off x="447208" y="922779"/>
            <a:ext cx="7346100" cy="15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18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Совещания в режиме видео-конференц-связи с представителями Минздрава России, Минфина России, НИФИ Минфина России, представителями органов исполнительной власти субъектов Российской Федерации в сфере охраны здоровья по вопросу реализации Федерального закона от 13 июля 2020 г. № 189-ФЗ 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07" name="Google Shape;407;p12"/>
          <p:cNvSpPr/>
          <p:nvPr/>
        </p:nvSpPr>
        <p:spPr>
          <a:xfrm>
            <a:off x="8976320" y="0"/>
            <a:ext cx="3215680" cy="6858000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12"/>
          <p:cNvSpPr/>
          <p:nvPr/>
        </p:nvSpPr>
        <p:spPr>
          <a:xfrm>
            <a:off x="5807968" y="0"/>
            <a:ext cx="6384032" cy="6858000"/>
          </a:xfrm>
          <a:prstGeom prst="trapezoid">
            <a:avLst>
              <a:gd name="adj" fmla="val 51505"/>
            </a:avLst>
          </a:prstGeom>
          <a:solidFill>
            <a:srgbClr val="2F549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" name="Google Shape;409;p12"/>
          <p:cNvPicPr preferRelativeResize="0"/>
          <p:nvPr/>
        </p:nvPicPr>
        <p:blipFill rotWithShape="1">
          <a:blip r:embed="rId4">
            <a:alphaModFix/>
          </a:blip>
          <a:srcRect l="4634"/>
          <a:stretch/>
        </p:blipFill>
        <p:spPr>
          <a:xfrm>
            <a:off x="7733800" y="2092975"/>
            <a:ext cx="4297875" cy="2161125"/>
          </a:xfrm>
          <a:prstGeom prst="rect">
            <a:avLst/>
          </a:prstGeom>
          <a:noFill/>
          <a:ln w="9525" cap="flat" cmpd="sng">
            <a:solidFill>
              <a:srgbClr val="345A9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10" name="Google Shape;410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59959" y="4484969"/>
            <a:ext cx="4253241" cy="2177399"/>
          </a:xfrm>
          <a:prstGeom prst="rect">
            <a:avLst/>
          </a:prstGeom>
          <a:noFill/>
          <a:ln w="9525" cap="flat" cmpd="sng">
            <a:solidFill>
              <a:srgbClr val="345A9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11" name="Google Shape;411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7210" y="2824453"/>
            <a:ext cx="2375315" cy="2492573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12" name="Google Shape;412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92161" y="4110895"/>
            <a:ext cx="2375994" cy="2601783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13" name="Google Shape;413;p12"/>
          <p:cNvSpPr txBox="1"/>
          <p:nvPr/>
        </p:nvSpPr>
        <p:spPr>
          <a:xfrm>
            <a:off x="4112522" y="3127779"/>
            <a:ext cx="1451100" cy="2062500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08.04.2022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21.04.2022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27.04.2022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19.07.2022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27.07.2022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14.11.2022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16.11.2022 14.12.2022</a:t>
            </a:r>
            <a:endParaRPr sz="1600" b="1" i="0" u="none" strike="noStrike" cap="none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414" name="Google Shape;414;p12"/>
          <p:cNvGrpSpPr/>
          <p:nvPr/>
        </p:nvGrpSpPr>
        <p:grpSpPr>
          <a:xfrm>
            <a:off x="223695" y="113701"/>
            <a:ext cx="4197680" cy="495897"/>
            <a:chOff x="223695" y="113701"/>
            <a:chExt cx="4197680" cy="495897"/>
          </a:xfrm>
        </p:grpSpPr>
        <p:pic>
          <p:nvPicPr>
            <p:cNvPr id="415" name="Google Shape;415;p12" descr="Первый Московский государственный медицинский университет имени И ..."/>
            <p:cNvPicPr preferRelativeResize="0"/>
            <p:nvPr/>
          </p:nvPicPr>
          <p:blipFill rotWithShape="1">
            <a:blip r:embed="rId8">
              <a:alphaModFix/>
            </a:blip>
            <a:srcRect l="7324" t="35218" r="6609" b="35271"/>
            <a:stretch/>
          </p:blipFill>
          <p:spPr>
            <a:xfrm>
              <a:off x="2517912" y="113701"/>
              <a:ext cx="1903463" cy="495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" name="Google Shape;416;p1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23695" y="144773"/>
              <a:ext cx="2137789" cy="43375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3"/>
          <p:cNvSpPr/>
          <p:nvPr/>
        </p:nvSpPr>
        <p:spPr>
          <a:xfrm rot="1500000">
            <a:off x="6426743" y="-357104"/>
            <a:ext cx="772795" cy="8168379"/>
          </a:xfrm>
          <a:prstGeom prst="parallelogram">
            <a:avLst>
              <a:gd name="adj" fmla="val 446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2" name="Google Shape;42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80000">
            <a:off x="5098105" y="-132153"/>
            <a:ext cx="4440545" cy="7216272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13"/>
          <p:cNvSpPr txBox="1">
            <a:spLocks noGrp="1"/>
          </p:cNvSpPr>
          <p:nvPr>
            <p:ph type="title"/>
          </p:nvPr>
        </p:nvSpPr>
        <p:spPr>
          <a:xfrm>
            <a:off x="573304" y="1186500"/>
            <a:ext cx="5558100" cy="4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sz="24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Разборы клинических случаев</a:t>
            </a:r>
            <a:endParaRPr sz="2400">
              <a:latin typeface="Tahoma"/>
              <a:ea typeface="Tahoma"/>
              <a:cs typeface="Tahoma"/>
              <a:sym typeface="Tahoma"/>
            </a:endParaRPr>
          </a:p>
        </p:txBody>
      </p:sp>
      <p:graphicFrame>
        <p:nvGraphicFramePr>
          <p:cNvPr id="424" name="Google Shape;424;p13"/>
          <p:cNvGraphicFramePr/>
          <p:nvPr/>
        </p:nvGraphicFramePr>
        <p:xfrm>
          <a:off x="379354" y="2047445"/>
          <a:ext cx="3000000" cy="3000000"/>
        </p:xfrm>
        <a:graphic>
          <a:graphicData uri="http://schemas.openxmlformats.org/drawingml/2006/table">
            <a:tbl>
              <a:tblPr firstRow="1" firstCol="1" bandRow="1">
                <a:noFill/>
                <a:tableStyleId>{57C3C91F-39C3-42BC-964F-092775BEF7B8}</a:tableStyleId>
              </a:tblPr>
              <a:tblGrid>
                <a:gridCol w="3548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5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4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Тема</a:t>
                      </a:r>
                      <a:endParaRPr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Дата</a:t>
                      </a:r>
                      <a:endParaRPr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Количество участников</a:t>
                      </a:r>
                      <a:endParaRPr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40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Индивидуальный подход в выборе обезболивания при оказании паллиативной медицинской помощи</a:t>
                      </a:r>
                      <a:endParaRPr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01.02.2022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82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27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Паллиативная медицинская помощь в онкологии</a:t>
                      </a:r>
                      <a:endParaRPr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31.05.2022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76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83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Паллиативная медицинская помощь пациентам при хронической обструктивной болезни легких, ожидающим трансплантацию легких</a:t>
                      </a:r>
                      <a:endParaRPr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23.09.2022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103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27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Паллиативная медицинская помощь и интенсивная терапия</a:t>
                      </a:r>
                      <a:endParaRPr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13.12.2022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132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25" name="Google Shape;425;p13"/>
          <p:cNvSpPr/>
          <p:nvPr/>
        </p:nvSpPr>
        <p:spPr>
          <a:xfrm>
            <a:off x="8976320" y="0"/>
            <a:ext cx="3215680" cy="6858000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13"/>
          <p:cNvSpPr/>
          <p:nvPr/>
        </p:nvSpPr>
        <p:spPr>
          <a:xfrm>
            <a:off x="5807968" y="0"/>
            <a:ext cx="6384032" cy="6858000"/>
          </a:xfrm>
          <a:prstGeom prst="trapezoid">
            <a:avLst>
              <a:gd name="adj" fmla="val 51505"/>
            </a:avLst>
          </a:prstGeom>
          <a:solidFill>
            <a:srgbClr val="2F549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7" name="Google Shape;427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48630" y="481081"/>
            <a:ext cx="4143375" cy="2662238"/>
          </a:xfrm>
          <a:prstGeom prst="rect">
            <a:avLst/>
          </a:prstGeom>
          <a:noFill/>
          <a:ln w="9525" cap="flat" cmpd="sng">
            <a:solidFill>
              <a:srgbClr val="345A9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28" name="Google Shape;428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74294" y="2470767"/>
            <a:ext cx="3164889" cy="2347541"/>
          </a:xfrm>
          <a:prstGeom prst="rect">
            <a:avLst/>
          </a:prstGeom>
          <a:noFill/>
          <a:ln w="9525" cap="flat" cmpd="sng">
            <a:solidFill>
              <a:srgbClr val="345A9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29" name="Google Shape;429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41078" y="3194975"/>
            <a:ext cx="2650914" cy="1973213"/>
          </a:xfrm>
          <a:prstGeom prst="rect">
            <a:avLst/>
          </a:prstGeom>
          <a:noFill/>
          <a:ln w="9525" cap="flat" cmpd="sng">
            <a:solidFill>
              <a:srgbClr val="345A9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30" name="Google Shape;430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44969" y="5168201"/>
            <a:ext cx="3816247" cy="168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99658" y="4649740"/>
            <a:ext cx="2765107" cy="2016987"/>
          </a:xfrm>
          <a:prstGeom prst="rect">
            <a:avLst/>
          </a:prstGeom>
          <a:noFill/>
          <a:ln w="9525" cap="flat" cmpd="sng">
            <a:solidFill>
              <a:srgbClr val="345A99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432" name="Google Shape;432;p13"/>
          <p:cNvGrpSpPr/>
          <p:nvPr/>
        </p:nvGrpSpPr>
        <p:grpSpPr>
          <a:xfrm>
            <a:off x="223695" y="113701"/>
            <a:ext cx="4197680" cy="495897"/>
            <a:chOff x="223695" y="113701"/>
            <a:chExt cx="4197680" cy="495897"/>
          </a:xfrm>
        </p:grpSpPr>
        <p:pic>
          <p:nvPicPr>
            <p:cNvPr id="433" name="Google Shape;433;p13" descr="Первый Московский государственный медицинский университет имени И ..."/>
            <p:cNvPicPr preferRelativeResize="0"/>
            <p:nvPr/>
          </p:nvPicPr>
          <p:blipFill rotWithShape="1">
            <a:blip r:embed="rId9">
              <a:alphaModFix/>
            </a:blip>
            <a:srcRect l="7324" t="35218" r="6609" b="35271"/>
            <a:stretch/>
          </p:blipFill>
          <p:spPr>
            <a:xfrm>
              <a:off x="2517912" y="113701"/>
              <a:ext cx="1903463" cy="495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4" name="Google Shape;434;p1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23695" y="144773"/>
              <a:ext cx="2137789" cy="43375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4"/>
          <p:cNvSpPr/>
          <p:nvPr/>
        </p:nvSpPr>
        <p:spPr>
          <a:xfrm rot="1500000">
            <a:off x="6426743" y="-357104"/>
            <a:ext cx="772795" cy="8168379"/>
          </a:xfrm>
          <a:prstGeom prst="parallelogram">
            <a:avLst>
              <a:gd name="adj" fmla="val 446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0" name="Google Shape;44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80000">
            <a:off x="5098105" y="-132153"/>
            <a:ext cx="4440545" cy="7216272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14"/>
          <p:cNvSpPr/>
          <p:nvPr/>
        </p:nvSpPr>
        <p:spPr>
          <a:xfrm>
            <a:off x="5807968" y="0"/>
            <a:ext cx="6384032" cy="6858000"/>
          </a:xfrm>
          <a:prstGeom prst="trapezoid">
            <a:avLst>
              <a:gd name="adj" fmla="val 51505"/>
            </a:avLst>
          </a:prstGeom>
          <a:solidFill>
            <a:srgbClr val="2F549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14"/>
          <p:cNvSpPr/>
          <p:nvPr/>
        </p:nvSpPr>
        <p:spPr>
          <a:xfrm>
            <a:off x="8995437" y="0"/>
            <a:ext cx="3215680" cy="6858000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14"/>
          <p:cNvSpPr txBox="1">
            <a:spLocks noGrp="1"/>
          </p:cNvSpPr>
          <p:nvPr>
            <p:ph type="title"/>
          </p:nvPr>
        </p:nvSpPr>
        <p:spPr>
          <a:xfrm>
            <a:off x="332067" y="1162288"/>
            <a:ext cx="7272808" cy="164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4074"/>
              <a:buNone/>
            </a:pPr>
            <a:r>
              <a:rPr lang="ru-RU" sz="27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Выезды в субъекты Российской Федерации</a:t>
            </a:r>
            <a:br>
              <a:rPr lang="ru-RU"/>
            </a:br>
            <a:endParaRPr/>
          </a:p>
        </p:txBody>
      </p:sp>
      <p:pic>
        <p:nvPicPr>
          <p:cNvPr id="444" name="Google Shape;444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0733" y="2715615"/>
            <a:ext cx="2059825" cy="92816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45" name="Google Shape;445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0733" y="3828600"/>
            <a:ext cx="1500466" cy="107176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46" name="Google Shape;446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6148" y="5085184"/>
            <a:ext cx="1049167" cy="135624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graphicFrame>
        <p:nvGraphicFramePr>
          <p:cNvPr id="447" name="Google Shape;447;p14"/>
          <p:cNvGraphicFramePr/>
          <p:nvPr/>
        </p:nvGraphicFramePr>
        <p:xfrm>
          <a:off x="8427946" y="1522864"/>
          <a:ext cx="3000000" cy="3000000"/>
        </p:xfrm>
        <a:graphic>
          <a:graphicData uri="http://schemas.openxmlformats.org/drawingml/2006/table">
            <a:tbl>
              <a:tblPr firstRow="1" firstCol="1" bandRow="1">
                <a:noFill/>
                <a:tableStyleId>{57C3C91F-39C3-42BC-964F-092775BEF7B8}</a:tableStyleId>
              </a:tblPr>
              <a:tblGrid>
                <a:gridCol w="1667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3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Ростовская область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28.03 – 01.04.2022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Московская область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22.04.2022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Ульяновская область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18.05 - 20.05.2022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Московская область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20.05.2022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Ярославская область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26.05 - 27.05.2022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Рязанская область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02.06 - 03.06.2022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г. Санкт Петербург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08.06 - 10.06.2022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Ленинградская область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15.06-18.06.2022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Республика Карелия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14.06 - 16.06.2022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Смоленская область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22.06 - 24.06.2022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Республика Ингушетия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18.07 - 19.07.2022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lnB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Пензенская область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lnR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26.07 - 27.07.2022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lnL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Ставропольский край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16.08 - 18.08.2022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lnT w="12700" cap="flat" cmpd="sng">
                      <a:solidFill>
                        <a:srgbClr val="345A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Республика Алтай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23.08 - 25.08.2022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Владимирская область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01.09 - 02.09.2022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Республика Удмуртия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14.09-16.09.2022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Пермский край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21.09-23.09.2022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Липецкая область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21.09-23.09.2022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Республика Северная Осетия - Алания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28.09 - 30.09.2022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Свердловская область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05.10.-06.10.2022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Брянская область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14.10 - 15.10.2022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Республика Башкортостан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19.10.-21.10.2022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Кемеровская область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09.11-10.11.2022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Московская область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07.12.2022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Калужская область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08.12-09.12.2022</a:t>
                      </a:r>
                      <a:endParaRPr sz="900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55950" marR="55950" marT="0" marB="0" anchor="b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  <p:pic>
        <p:nvPicPr>
          <p:cNvPr id="448" name="Google Shape;448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41304" y="2454663"/>
            <a:ext cx="4363571" cy="2486505"/>
          </a:xfrm>
          <a:prstGeom prst="rect">
            <a:avLst/>
          </a:prstGeom>
          <a:noFill/>
          <a:ln w="9525" cap="flat" cmpd="sng">
            <a:solidFill>
              <a:srgbClr val="345A99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449" name="Google Shape;449;p14"/>
          <p:cNvCxnSpPr/>
          <p:nvPr/>
        </p:nvCxnSpPr>
        <p:spPr>
          <a:xfrm rot="10800000" flipH="1">
            <a:off x="1631504" y="3559185"/>
            <a:ext cx="3280808" cy="2102063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50" name="Google Shape;450;p14"/>
          <p:cNvCxnSpPr/>
          <p:nvPr/>
        </p:nvCxnSpPr>
        <p:spPr>
          <a:xfrm rot="10800000" flipH="1">
            <a:off x="1833342" y="3472042"/>
            <a:ext cx="2606474" cy="876717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51" name="Google Shape;451;p14"/>
          <p:cNvCxnSpPr/>
          <p:nvPr/>
        </p:nvCxnSpPr>
        <p:spPr>
          <a:xfrm>
            <a:off x="2388084" y="3150367"/>
            <a:ext cx="2051732" cy="23559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52" name="Google Shape;452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6148" y="1393984"/>
            <a:ext cx="1581864" cy="118879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53" name="Google Shape;453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560858" y="1387840"/>
            <a:ext cx="1581864" cy="10291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454" name="Google Shape;454;p14"/>
          <p:cNvCxnSpPr/>
          <p:nvPr/>
        </p:nvCxnSpPr>
        <p:spPr>
          <a:xfrm>
            <a:off x="2158332" y="2246696"/>
            <a:ext cx="1930909" cy="1013839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55" name="Google Shape;455;p14"/>
          <p:cNvCxnSpPr/>
          <p:nvPr/>
        </p:nvCxnSpPr>
        <p:spPr>
          <a:xfrm>
            <a:off x="3403530" y="2478146"/>
            <a:ext cx="814627" cy="782389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56" name="Google Shape;456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210353" y="5192329"/>
            <a:ext cx="1998783" cy="1356240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14"/>
          <p:cNvSpPr txBox="1"/>
          <p:nvPr/>
        </p:nvSpPr>
        <p:spPr>
          <a:xfrm>
            <a:off x="4738860" y="1739722"/>
            <a:ext cx="22002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700" b="1" i="0" u="none" strike="noStrike" cap="none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  <a:t>24 </a:t>
            </a:r>
            <a:r>
              <a:rPr lang="ru-RU" sz="2000" b="1" i="0" u="none" strike="noStrike" cap="none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  <a:t>субъекта</a:t>
            </a:r>
            <a:r>
              <a:rPr lang="ru-RU" sz="1700" b="1" i="0" u="none" strike="noStrike" cap="none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  <a:t> РФ</a:t>
            </a:r>
            <a:endParaRPr sz="1300" i="0" u="none" strike="noStrike" cap="none">
              <a:solidFill>
                <a:srgbClr val="345A99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458" name="Google Shape;458;p14"/>
          <p:cNvGrpSpPr/>
          <p:nvPr/>
        </p:nvGrpSpPr>
        <p:grpSpPr>
          <a:xfrm>
            <a:off x="223695" y="113701"/>
            <a:ext cx="4197680" cy="495897"/>
            <a:chOff x="223695" y="113701"/>
            <a:chExt cx="4197680" cy="495897"/>
          </a:xfrm>
        </p:grpSpPr>
        <p:pic>
          <p:nvPicPr>
            <p:cNvPr id="459" name="Google Shape;459;p14" descr="Первый Московский государственный медицинский университет имени И ..."/>
            <p:cNvPicPr preferRelativeResize="0"/>
            <p:nvPr/>
          </p:nvPicPr>
          <p:blipFill rotWithShape="1">
            <a:blip r:embed="rId11">
              <a:alphaModFix/>
            </a:blip>
            <a:srcRect l="7324" t="35218" r="6609" b="35271"/>
            <a:stretch/>
          </p:blipFill>
          <p:spPr>
            <a:xfrm>
              <a:off x="2517912" y="113701"/>
              <a:ext cx="1903463" cy="495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0" name="Google Shape;460;p14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223695" y="144773"/>
              <a:ext cx="2137789" cy="43375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80000">
            <a:off x="5098105" y="-132153"/>
            <a:ext cx="4440546" cy="7216272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15"/>
          <p:cNvSpPr/>
          <p:nvPr/>
        </p:nvSpPr>
        <p:spPr>
          <a:xfrm rot="1500000">
            <a:off x="6426743" y="-357104"/>
            <a:ext cx="772795" cy="8168379"/>
          </a:xfrm>
          <a:prstGeom prst="parallelogram">
            <a:avLst>
              <a:gd name="adj" fmla="val 446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15"/>
          <p:cNvSpPr/>
          <p:nvPr/>
        </p:nvSpPr>
        <p:spPr>
          <a:xfrm>
            <a:off x="8999168" y="0"/>
            <a:ext cx="3215680" cy="6858000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69" name="Google Shape;469;p15"/>
          <p:cNvGraphicFramePr/>
          <p:nvPr/>
        </p:nvGraphicFramePr>
        <p:xfrm>
          <a:off x="263745" y="3249324"/>
          <a:ext cx="7262275" cy="1463075"/>
        </p:xfrm>
        <a:graphic>
          <a:graphicData uri="http://schemas.openxmlformats.org/drawingml/2006/table">
            <a:tbl>
              <a:tblPr firstRow="1" bandRow="1">
                <a:noFill/>
                <a:tableStyleId>{FAB1E555-658B-4B4A-B694-19B2B545B006}</a:tableStyleId>
              </a:tblPr>
              <a:tblGrid>
                <a:gridCol w="68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03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9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1</a:t>
                      </a:r>
                      <a:endParaRPr sz="1400" b="1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0" i="0" u="none" strike="noStrike" cap="none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Паллиативная медицинская помощь в перинатальном и неонатальном периодах: ресурсы и принципы организации</a:t>
                      </a:r>
                      <a:endParaRPr sz="1400" b="0" u="none" strike="noStrike" cap="non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2</a:t>
                      </a:r>
                      <a:endParaRPr sz="1400" b="1" u="none" strike="noStrike" cap="non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Назначение и оформление назначения наркотических и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психотропных лекарственных препаратов, других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препаратов для медицинского применения, подлежащих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u="none" strike="noStrike" cap="none">
                          <a:latin typeface="Tahoma"/>
                          <a:ea typeface="Tahoma"/>
                          <a:cs typeface="Tahoma"/>
                          <a:sym typeface="Tahoma"/>
                        </a:rPr>
                        <a:t>предметно-количественному учету 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70" name="Google Shape;470;p15"/>
          <p:cNvSpPr txBox="1"/>
          <p:nvPr/>
        </p:nvSpPr>
        <p:spPr>
          <a:xfrm>
            <a:off x="223700" y="921000"/>
            <a:ext cx="75792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Реализация мероприятий Плана мероприятий «дорожной карты» «Повышение качества и доступности паллиативной медицинской помощи» до 2024 года, утвержденной Заместителем Председателя Правительства РФ Т.А. Голиковой от 28.07.2020 № 6551п-П12</a:t>
            </a:r>
            <a:endParaRPr sz="1800" b="1" i="0" u="none" strike="noStrike" cap="none">
              <a:solidFill>
                <a:srgbClr val="345A99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1" name="Google Shape;471;p15"/>
          <p:cNvSpPr txBox="1"/>
          <p:nvPr/>
        </p:nvSpPr>
        <p:spPr>
          <a:xfrm>
            <a:off x="263750" y="2524625"/>
            <a:ext cx="6320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500" b="1" i="0" u="none" strike="noStrike" cap="none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  <a:t>Разработка методических рекомендаций и информационно-методических материалов:</a:t>
            </a:r>
            <a:endParaRPr sz="1300" b="0" i="0" u="none" strike="noStrike" cap="none">
              <a:solidFill>
                <a:srgbClr val="345A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15"/>
          <p:cNvSpPr txBox="1"/>
          <p:nvPr/>
        </p:nvSpPr>
        <p:spPr>
          <a:xfrm flipH="1">
            <a:off x="133834" y="2118167"/>
            <a:ext cx="25793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3" name="Google Shape;473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2843" y="3968003"/>
            <a:ext cx="420660" cy="432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6618" y="3339215"/>
            <a:ext cx="453108" cy="336372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15"/>
          <p:cNvSpPr/>
          <p:nvPr/>
        </p:nvSpPr>
        <p:spPr>
          <a:xfrm>
            <a:off x="263750" y="4874425"/>
            <a:ext cx="632070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 i="0" u="none" strike="noStrike" cap="none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  <a:t>Разработка интерактивных образовательных модулей</a:t>
            </a:r>
            <a:endParaRPr sz="1500" b="1">
              <a:solidFill>
                <a:srgbClr val="345A99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  <a:t>(размещены на портале НМО)</a:t>
            </a:r>
            <a:r>
              <a:rPr lang="ru-RU" sz="1500" b="1" i="0" u="none" strike="noStrike" cap="none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  <a:endParaRPr sz="1500" i="0" u="none" strike="noStrike" cap="none">
              <a:solidFill>
                <a:srgbClr val="345A99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6" name="Google Shape;476;p15"/>
          <p:cNvSpPr txBox="1"/>
          <p:nvPr/>
        </p:nvSpPr>
        <p:spPr>
          <a:xfrm>
            <a:off x="545941" y="5441028"/>
            <a:ext cx="4472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345A99"/>
              </a:buClr>
              <a:buSzPts val="1500"/>
              <a:buFont typeface="Tahoma"/>
              <a:buChar char="●"/>
            </a:pPr>
            <a:r>
              <a:rPr lang="ru-RU" sz="1500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  <a:t>Основы оказания первичной паллиативной медицинской помощи</a:t>
            </a:r>
            <a:endParaRPr sz="1500">
              <a:solidFill>
                <a:srgbClr val="345A99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345A99"/>
              </a:buClr>
              <a:buSzPts val="1500"/>
              <a:buFont typeface="Tahoma"/>
              <a:buChar char="●"/>
            </a:pPr>
            <a:r>
              <a:rPr lang="ru-RU" sz="1500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  <a:t>Основы оказания паллиативной помощи детям</a:t>
            </a:r>
            <a:endParaRPr sz="1500">
              <a:solidFill>
                <a:srgbClr val="345A99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7" name="Google Shape;477;p15"/>
          <p:cNvSpPr/>
          <p:nvPr/>
        </p:nvSpPr>
        <p:spPr>
          <a:xfrm>
            <a:off x="5807968" y="0"/>
            <a:ext cx="6384000" cy="6858000"/>
          </a:xfrm>
          <a:prstGeom prst="trapezoid">
            <a:avLst>
              <a:gd name="adj" fmla="val 51505"/>
            </a:avLst>
          </a:prstGeom>
          <a:solidFill>
            <a:srgbClr val="2F549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8" name="Google Shape;478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54125" y="302925"/>
            <a:ext cx="2512375" cy="3533600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79" name="Google Shape;479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73700" y="1995025"/>
            <a:ext cx="2512376" cy="3581981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80" name="Google Shape;480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63100" y="4412500"/>
            <a:ext cx="3855300" cy="2342526"/>
          </a:xfrm>
          <a:prstGeom prst="rect">
            <a:avLst/>
          </a:prstGeom>
          <a:noFill/>
          <a:ln w="9525" cap="flat" cmpd="sng">
            <a:solidFill>
              <a:srgbClr val="345A99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481" name="Google Shape;481;p15"/>
          <p:cNvGrpSpPr/>
          <p:nvPr/>
        </p:nvGrpSpPr>
        <p:grpSpPr>
          <a:xfrm>
            <a:off x="223695" y="113701"/>
            <a:ext cx="4197680" cy="495897"/>
            <a:chOff x="223695" y="113701"/>
            <a:chExt cx="4197680" cy="495897"/>
          </a:xfrm>
        </p:grpSpPr>
        <p:pic>
          <p:nvPicPr>
            <p:cNvPr id="482" name="Google Shape;482;p15" descr="Первый Московский государственный медицинский университет имени И ..."/>
            <p:cNvPicPr preferRelativeResize="0"/>
            <p:nvPr/>
          </p:nvPicPr>
          <p:blipFill rotWithShape="1">
            <a:blip r:embed="rId9">
              <a:alphaModFix/>
            </a:blip>
            <a:srcRect l="7324" t="35218" r="6609" b="35271"/>
            <a:stretch/>
          </p:blipFill>
          <p:spPr>
            <a:xfrm>
              <a:off x="2517912" y="113701"/>
              <a:ext cx="1903463" cy="495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3" name="Google Shape;483;p15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23695" y="144773"/>
              <a:ext cx="2137789" cy="43375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6"/>
          <p:cNvSpPr/>
          <p:nvPr/>
        </p:nvSpPr>
        <p:spPr>
          <a:xfrm rot="1500000">
            <a:off x="6426743" y="-357104"/>
            <a:ext cx="772795" cy="8168379"/>
          </a:xfrm>
          <a:prstGeom prst="parallelogram">
            <a:avLst>
              <a:gd name="adj" fmla="val 446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9" name="Google Shape;48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80000">
            <a:off x="5098105" y="-132153"/>
            <a:ext cx="4440545" cy="7216272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16"/>
          <p:cNvSpPr/>
          <p:nvPr/>
        </p:nvSpPr>
        <p:spPr>
          <a:xfrm>
            <a:off x="8976320" y="0"/>
            <a:ext cx="3215680" cy="6858000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16"/>
          <p:cNvSpPr/>
          <p:nvPr/>
        </p:nvSpPr>
        <p:spPr>
          <a:xfrm>
            <a:off x="5807968" y="0"/>
            <a:ext cx="6384032" cy="6858000"/>
          </a:xfrm>
          <a:prstGeom prst="trapezoid">
            <a:avLst>
              <a:gd name="adj" fmla="val 51505"/>
            </a:avLst>
          </a:prstGeom>
          <a:solidFill>
            <a:srgbClr val="2F549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16"/>
          <p:cNvSpPr txBox="1">
            <a:spLocks noGrp="1"/>
          </p:cNvSpPr>
          <p:nvPr>
            <p:ph type="title"/>
          </p:nvPr>
        </p:nvSpPr>
        <p:spPr>
          <a:xfrm>
            <a:off x="223708" y="911691"/>
            <a:ext cx="7272900" cy="10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sz="18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«План мероприятий («дорожная карта») </a:t>
            </a:r>
            <a:endParaRPr sz="1800" b="1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sz="18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«Повышение качества и доступности паллиативной медицинской помощи» до 2024 года» </a:t>
            </a:r>
            <a:endParaRPr sz="1800" b="1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sz="18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(утв. Правительством РФ 28.07.2020 N 6551п-П12)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93" name="Google Shape;493;p16"/>
          <p:cNvSpPr txBox="1"/>
          <p:nvPr/>
        </p:nvSpPr>
        <p:spPr>
          <a:xfrm>
            <a:off x="1260819" y="2437553"/>
            <a:ext cx="4885200" cy="1323600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п. 5 </a:t>
            </a:r>
            <a:r>
              <a:rPr lang="ru-RU" sz="16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Гармонизация нормативных правовых актов субъектов Российской Федерации, регулирующих организацию оказания паллиативной медицинской помощи, в соответствии с требованиями федерального законодательства</a:t>
            </a:r>
            <a:endParaRPr/>
          </a:p>
        </p:txBody>
      </p:sp>
      <p:pic>
        <p:nvPicPr>
          <p:cNvPr id="494" name="Google Shape;494;p16" descr="Контрольный список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3176" y="2618497"/>
            <a:ext cx="1019174" cy="101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16546" y="733784"/>
            <a:ext cx="3757034" cy="4029447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96" name="Google Shape;496;p16"/>
          <p:cNvPicPr preferRelativeResize="0"/>
          <p:nvPr/>
        </p:nvPicPr>
        <p:blipFill rotWithShape="1">
          <a:blip r:embed="rId6">
            <a:alphaModFix/>
          </a:blip>
          <a:srcRect b="4196"/>
          <a:stretch/>
        </p:blipFill>
        <p:spPr>
          <a:xfrm>
            <a:off x="6619825" y="2341600"/>
            <a:ext cx="3104625" cy="4197800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97" name="Google Shape;497;p16"/>
          <p:cNvSpPr txBox="1"/>
          <p:nvPr/>
        </p:nvSpPr>
        <p:spPr>
          <a:xfrm>
            <a:off x="1260819" y="4067971"/>
            <a:ext cx="4885200" cy="1477500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  <a:t>Проведен</a:t>
            </a:r>
            <a:r>
              <a:rPr lang="ru-RU" sz="1500" b="0" i="0" u="none" strike="noStrike" cap="none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500" b="1" i="0" u="none" strike="noStrike" cap="none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  <a:t>анализ нормативных правовых актов субъектов Российской Федерации, </a:t>
            </a:r>
            <a:r>
              <a:rPr lang="ru-RU" sz="15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регулирующих организацию оказания паллиативной медицинской помощи, </a:t>
            </a:r>
            <a:r>
              <a:rPr lang="ru-RU" sz="15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в соответствии с требованиями       федерального законодательства 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16"/>
          <p:cNvSpPr/>
          <p:nvPr/>
        </p:nvSpPr>
        <p:spPr>
          <a:xfrm>
            <a:off x="452866" y="4473863"/>
            <a:ext cx="679772" cy="665724"/>
          </a:xfrm>
          <a:custGeom>
            <a:avLst/>
            <a:gdLst/>
            <a:ahLst/>
            <a:cxnLst/>
            <a:rect l="l" t="t" r="r" b="b"/>
            <a:pathLst>
              <a:path w="312180" h="312180" extrusionOk="0">
                <a:moveTo>
                  <a:pt x="208473" y="104237"/>
                </a:moveTo>
                <a:cubicBezTo>
                  <a:pt x="208473" y="46562"/>
                  <a:pt x="161381" y="0"/>
                  <a:pt x="104237" y="0"/>
                </a:cubicBezTo>
                <a:cubicBezTo>
                  <a:pt x="46562" y="0"/>
                  <a:pt x="0" y="47092"/>
                  <a:pt x="0" y="104237"/>
                </a:cubicBezTo>
                <a:cubicBezTo>
                  <a:pt x="0" y="161911"/>
                  <a:pt x="47092" y="208473"/>
                  <a:pt x="104237" y="208473"/>
                </a:cubicBezTo>
                <a:cubicBezTo>
                  <a:pt x="161910" y="208473"/>
                  <a:pt x="208473" y="161911"/>
                  <a:pt x="208473" y="104237"/>
                </a:cubicBezTo>
                <a:close/>
                <a:moveTo>
                  <a:pt x="104237" y="195774"/>
                </a:moveTo>
                <a:cubicBezTo>
                  <a:pt x="53970" y="195774"/>
                  <a:pt x="12699" y="154503"/>
                  <a:pt x="12699" y="104237"/>
                </a:cubicBezTo>
                <a:cubicBezTo>
                  <a:pt x="12699" y="53970"/>
                  <a:pt x="53970" y="12699"/>
                  <a:pt x="104237" y="12699"/>
                </a:cubicBezTo>
                <a:cubicBezTo>
                  <a:pt x="154503" y="12699"/>
                  <a:pt x="195774" y="53970"/>
                  <a:pt x="195774" y="104237"/>
                </a:cubicBezTo>
                <a:cubicBezTo>
                  <a:pt x="195774" y="154503"/>
                  <a:pt x="154503" y="195774"/>
                  <a:pt x="104237" y="195774"/>
                </a:cubicBezTo>
                <a:close/>
                <a:moveTo>
                  <a:pt x="104237" y="28573"/>
                </a:moveTo>
                <a:cubicBezTo>
                  <a:pt x="62436" y="28573"/>
                  <a:pt x="28572" y="62436"/>
                  <a:pt x="28572" y="104237"/>
                </a:cubicBezTo>
                <a:cubicBezTo>
                  <a:pt x="28572" y="146037"/>
                  <a:pt x="62436" y="179900"/>
                  <a:pt x="104237" y="179900"/>
                </a:cubicBezTo>
                <a:cubicBezTo>
                  <a:pt x="146037" y="179900"/>
                  <a:pt x="179900" y="146037"/>
                  <a:pt x="179900" y="104237"/>
                </a:cubicBezTo>
                <a:cubicBezTo>
                  <a:pt x="179900" y="62436"/>
                  <a:pt x="146037" y="28573"/>
                  <a:pt x="104237" y="28573"/>
                </a:cubicBezTo>
                <a:close/>
                <a:moveTo>
                  <a:pt x="104237" y="167202"/>
                </a:moveTo>
                <a:cubicBezTo>
                  <a:pt x="69315" y="167202"/>
                  <a:pt x="41271" y="139158"/>
                  <a:pt x="41271" y="104237"/>
                </a:cubicBezTo>
                <a:cubicBezTo>
                  <a:pt x="41271" y="69315"/>
                  <a:pt x="69315" y="41271"/>
                  <a:pt x="104237" y="41271"/>
                </a:cubicBezTo>
                <a:cubicBezTo>
                  <a:pt x="139158" y="41271"/>
                  <a:pt x="167202" y="69315"/>
                  <a:pt x="167202" y="104237"/>
                </a:cubicBezTo>
                <a:cubicBezTo>
                  <a:pt x="167202" y="139158"/>
                  <a:pt x="138629" y="167202"/>
                  <a:pt x="104237" y="167202"/>
                </a:cubicBezTo>
                <a:close/>
                <a:moveTo>
                  <a:pt x="305302" y="264031"/>
                </a:moveTo>
                <a:lnTo>
                  <a:pt x="230696" y="195245"/>
                </a:lnTo>
                <a:cubicBezTo>
                  <a:pt x="231754" y="193128"/>
                  <a:pt x="231225" y="189954"/>
                  <a:pt x="229638" y="187837"/>
                </a:cubicBezTo>
                <a:lnTo>
                  <a:pt x="208473" y="166672"/>
                </a:lnTo>
                <a:cubicBezTo>
                  <a:pt x="205827" y="164027"/>
                  <a:pt x="201594" y="164027"/>
                  <a:pt x="199478" y="166672"/>
                </a:cubicBezTo>
                <a:lnTo>
                  <a:pt x="167731" y="198420"/>
                </a:lnTo>
                <a:cubicBezTo>
                  <a:pt x="165085" y="201065"/>
                  <a:pt x="165085" y="205298"/>
                  <a:pt x="167731" y="207415"/>
                </a:cubicBezTo>
                <a:lnTo>
                  <a:pt x="188896" y="228579"/>
                </a:lnTo>
                <a:cubicBezTo>
                  <a:pt x="189954" y="229638"/>
                  <a:pt x="191541" y="230696"/>
                  <a:pt x="193658" y="230696"/>
                </a:cubicBezTo>
                <a:cubicBezTo>
                  <a:pt x="194716" y="230696"/>
                  <a:pt x="195774" y="230167"/>
                  <a:pt x="196832" y="229638"/>
                </a:cubicBezTo>
                <a:lnTo>
                  <a:pt x="264560" y="305302"/>
                </a:lnTo>
                <a:cubicBezTo>
                  <a:pt x="269851" y="310593"/>
                  <a:pt x="277258" y="313768"/>
                  <a:pt x="285195" y="313768"/>
                </a:cubicBezTo>
                <a:cubicBezTo>
                  <a:pt x="285195" y="313768"/>
                  <a:pt x="285195" y="313768"/>
                  <a:pt x="285195" y="313768"/>
                </a:cubicBezTo>
                <a:cubicBezTo>
                  <a:pt x="293132" y="313768"/>
                  <a:pt x="300011" y="310593"/>
                  <a:pt x="305831" y="305302"/>
                </a:cubicBezTo>
                <a:cubicBezTo>
                  <a:pt x="311122" y="300011"/>
                  <a:pt x="314297" y="292603"/>
                  <a:pt x="314297" y="284666"/>
                </a:cubicBezTo>
                <a:cubicBezTo>
                  <a:pt x="313768" y="277259"/>
                  <a:pt x="311122" y="269851"/>
                  <a:pt x="305302" y="264031"/>
                </a:cubicBezTo>
                <a:close/>
                <a:moveTo>
                  <a:pt x="180430" y="203711"/>
                </a:moveTo>
                <a:lnTo>
                  <a:pt x="203182" y="180959"/>
                </a:lnTo>
                <a:lnTo>
                  <a:pt x="215352" y="193128"/>
                </a:lnTo>
                <a:lnTo>
                  <a:pt x="192599" y="215881"/>
                </a:lnTo>
                <a:lnTo>
                  <a:pt x="180430" y="203711"/>
                </a:lnTo>
                <a:close/>
                <a:moveTo>
                  <a:pt x="296307" y="296307"/>
                </a:moveTo>
                <a:cubicBezTo>
                  <a:pt x="293132" y="299482"/>
                  <a:pt x="289428" y="301069"/>
                  <a:pt x="284666" y="301069"/>
                </a:cubicBezTo>
                <a:cubicBezTo>
                  <a:pt x="284666" y="301069"/>
                  <a:pt x="284666" y="301069"/>
                  <a:pt x="284666" y="301069"/>
                </a:cubicBezTo>
                <a:cubicBezTo>
                  <a:pt x="280433" y="301069"/>
                  <a:pt x="276200" y="299482"/>
                  <a:pt x="273555" y="296836"/>
                </a:cubicBezTo>
                <a:lnTo>
                  <a:pt x="205298" y="221701"/>
                </a:lnTo>
                <a:lnTo>
                  <a:pt x="221701" y="205298"/>
                </a:lnTo>
                <a:lnTo>
                  <a:pt x="296307" y="273555"/>
                </a:lnTo>
                <a:cubicBezTo>
                  <a:pt x="299481" y="276729"/>
                  <a:pt x="301069" y="280433"/>
                  <a:pt x="301069" y="285195"/>
                </a:cubicBezTo>
                <a:cubicBezTo>
                  <a:pt x="301069" y="288899"/>
                  <a:pt x="299481" y="293132"/>
                  <a:pt x="296307" y="296307"/>
                </a:cubicBezTo>
                <a:close/>
              </a:path>
            </a:pathLst>
          </a:custGeom>
          <a:solidFill>
            <a:srgbClr val="345A99"/>
          </a:solidFill>
          <a:ln w="9525" cap="flat" cmpd="sng">
            <a:solidFill>
              <a:srgbClr val="345A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9" name="Google Shape;499;p16"/>
          <p:cNvGrpSpPr/>
          <p:nvPr/>
        </p:nvGrpSpPr>
        <p:grpSpPr>
          <a:xfrm>
            <a:off x="223695" y="113701"/>
            <a:ext cx="4197680" cy="495897"/>
            <a:chOff x="223695" y="113701"/>
            <a:chExt cx="4197680" cy="495897"/>
          </a:xfrm>
        </p:grpSpPr>
        <p:pic>
          <p:nvPicPr>
            <p:cNvPr id="500" name="Google Shape;500;p16" descr="Первый Московский государственный медицинский университет имени И ..."/>
            <p:cNvPicPr preferRelativeResize="0"/>
            <p:nvPr/>
          </p:nvPicPr>
          <p:blipFill rotWithShape="1">
            <a:blip r:embed="rId7">
              <a:alphaModFix/>
            </a:blip>
            <a:srcRect l="7324" t="35218" r="6609" b="35271"/>
            <a:stretch/>
          </p:blipFill>
          <p:spPr>
            <a:xfrm>
              <a:off x="2517912" y="113701"/>
              <a:ext cx="1903463" cy="495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1" name="Google Shape;501;p1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23695" y="144773"/>
              <a:ext cx="2137789" cy="43375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7"/>
          <p:cNvSpPr/>
          <p:nvPr/>
        </p:nvSpPr>
        <p:spPr>
          <a:xfrm rot="1500000">
            <a:off x="6426743" y="-357104"/>
            <a:ext cx="772795" cy="8168379"/>
          </a:xfrm>
          <a:prstGeom prst="parallelogram">
            <a:avLst>
              <a:gd name="adj" fmla="val 446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7" name="Google Shape;50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80000">
            <a:off x="5098105" y="-132153"/>
            <a:ext cx="4440545" cy="7216272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17"/>
          <p:cNvSpPr/>
          <p:nvPr/>
        </p:nvSpPr>
        <p:spPr>
          <a:xfrm>
            <a:off x="8976320" y="0"/>
            <a:ext cx="3215680" cy="6858000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17"/>
          <p:cNvSpPr/>
          <p:nvPr/>
        </p:nvSpPr>
        <p:spPr>
          <a:xfrm>
            <a:off x="5807968" y="0"/>
            <a:ext cx="6384032" cy="6858000"/>
          </a:xfrm>
          <a:prstGeom prst="trapezoid">
            <a:avLst>
              <a:gd name="adj" fmla="val 51505"/>
            </a:avLst>
          </a:prstGeom>
          <a:solidFill>
            <a:srgbClr val="2F549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17"/>
          <p:cNvSpPr txBox="1">
            <a:spLocks noGrp="1"/>
          </p:cNvSpPr>
          <p:nvPr>
            <p:ph type="title"/>
          </p:nvPr>
        </p:nvSpPr>
        <p:spPr>
          <a:xfrm>
            <a:off x="223700" y="901750"/>
            <a:ext cx="6919500" cy="10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sz="18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«План мероприятий («дорожная карта») </a:t>
            </a:r>
            <a:endParaRPr sz="1800" b="1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sz="18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«Повышение качества и доступности паллиативной медицинской помощи» до 2024 года» </a:t>
            </a:r>
            <a:endParaRPr sz="1800" b="1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sz="18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(утв. Правительством РФ 28.07.2020 N 6551п-П12)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11" name="Google Shape;511;p17"/>
          <p:cNvSpPr txBox="1"/>
          <p:nvPr/>
        </p:nvSpPr>
        <p:spPr>
          <a:xfrm>
            <a:off x="1227544" y="4016353"/>
            <a:ext cx="4885200" cy="2555100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п. </a:t>
            </a:r>
            <a:r>
              <a:rPr lang="ru-RU" sz="1600" b="1">
                <a:latin typeface="Tahoma"/>
                <a:ea typeface="Tahoma"/>
                <a:cs typeface="Tahoma"/>
                <a:sym typeface="Tahoma"/>
              </a:rPr>
              <a:t>19</a:t>
            </a:r>
            <a:r>
              <a:rPr lang="ru-RU" sz="16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600" b="1" i="0" u="none" strike="noStrike" cap="none">
                <a:solidFill>
                  <a:srgbClr val="31538F"/>
                </a:solidFill>
                <a:latin typeface="Tahoma"/>
                <a:ea typeface="Tahoma"/>
                <a:cs typeface="Tahoma"/>
                <a:sym typeface="Tahoma"/>
              </a:rPr>
              <a:t>Проведено </a:t>
            </a:r>
            <a:r>
              <a:rPr lang="ru-RU" sz="1600" b="1">
                <a:solidFill>
                  <a:srgbClr val="31538F"/>
                </a:solidFill>
                <a:latin typeface="Tahoma"/>
                <a:ea typeface="Tahoma"/>
                <a:cs typeface="Tahoma"/>
                <a:sym typeface="Tahoma"/>
              </a:rPr>
              <a:t>социально-демографическое исследование</a:t>
            </a:r>
            <a:r>
              <a:rPr lang="ru-RU" sz="1600">
                <a:latin typeface="Tahoma"/>
                <a:ea typeface="Tahoma"/>
                <a:cs typeface="Tahoma"/>
                <a:sym typeface="Tahoma"/>
              </a:rPr>
              <a:t> «Оценка удовлетворенности пациентов (их законных представителей), родственников, иных лиц, осуществляющих уход за пациентом, качеством паллиативной медицинской помощи, обеспечения лекарственными препаратами, в том числе содержащими наркотические средства и психотропные вещества, и медицинскими изделиями для использования на дому»</a:t>
            </a:r>
            <a:endParaRPr sz="16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12" name="Google Shape;512;p17" descr="Контрольный список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3701" y="2450797"/>
            <a:ext cx="1019174" cy="101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20100" y="494425"/>
            <a:ext cx="3071400" cy="433455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14" name="Google Shape;514;p17"/>
          <p:cNvSpPr txBox="1"/>
          <p:nvPr/>
        </p:nvSpPr>
        <p:spPr>
          <a:xfrm>
            <a:off x="1242882" y="2450796"/>
            <a:ext cx="4885200" cy="1477500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rPr>
              <a:t>п. 5</a:t>
            </a:r>
            <a:r>
              <a:rPr lang="ru-RU" sz="1500" b="1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500" b="1" i="0" u="none" strike="noStrike" cap="none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  <a:t>Проведен</a:t>
            </a:r>
            <a:r>
              <a:rPr lang="ru-RU" sz="1500" b="0" i="0" u="none" strike="noStrike" cap="none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1500" b="1" i="0" u="none" strike="noStrike" cap="none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  <a:t>анализ нормативных правовых актов субъектов Российской Федерации, </a:t>
            </a:r>
            <a:r>
              <a:rPr lang="ru-RU" sz="15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регулирующих организацию оказания паллиативной медицинской помощи, </a:t>
            </a:r>
            <a:r>
              <a:rPr lang="ru-RU" sz="15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в соответствии с требованиями федерального законодательства 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17"/>
          <p:cNvSpPr/>
          <p:nvPr/>
        </p:nvSpPr>
        <p:spPr>
          <a:xfrm>
            <a:off x="393402" y="4289438"/>
            <a:ext cx="679772" cy="665724"/>
          </a:xfrm>
          <a:custGeom>
            <a:avLst/>
            <a:gdLst/>
            <a:ahLst/>
            <a:cxnLst/>
            <a:rect l="l" t="t" r="r" b="b"/>
            <a:pathLst>
              <a:path w="312180" h="312180" extrusionOk="0">
                <a:moveTo>
                  <a:pt x="208473" y="104237"/>
                </a:moveTo>
                <a:cubicBezTo>
                  <a:pt x="208473" y="46562"/>
                  <a:pt x="161381" y="0"/>
                  <a:pt x="104237" y="0"/>
                </a:cubicBezTo>
                <a:cubicBezTo>
                  <a:pt x="46562" y="0"/>
                  <a:pt x="0" y="47092"/>
                  <a:pt x="0" y="104237"/>
                </a:cubicBezTo>
                <a:cubicBezTo>
                  <a:pt x="0" y="161911"/>
                  <a:pt x="47092" y="208473"/>
                  <a:pt x="104237" y="208473"/>
                </a:cubicBezTo>
                <a:cubicBezTo>
                  <a:pt x="161910" y="208473"/>
                  <a:pt x="208473" y="161911"/>
                  <a:pt x="208473" y="104237"/>
                </a:cubicBezTo>
                <a:close/>
                <a:moveTo>
                  <a:pt x="104237" y="195774"/>
                </a:moveTo>
                <a:cubicBezTo>
                  <a:pt x="53970" y="195774"/>
                  <a:pt x="12699" y="154503"/>
                  <a:pt x="12699" y="104237"/>
                </a:cubicBezTo>
                <a:cubicBezTo>
                  <a:pt x="12699" y="53970"/>
                  <a:pt x="53970" y="12699"/>
                  <a:pt x="104237" y="12699"/>
                </a:cubicBezTo>
                <a:cubicBezTo>
                  <a:pt x="154503" y="12699"/>
                  <a:pt x="195774" y="53970"/>
                  <a:pt x="195774" y="104237"/>
                </a:cubicBezTo>
                <a:cubicBezTo>
                  <a:pt x="195774" y="154503"/>
                  <a:pt x="154503" y="195774"/>
                  <a:pt x="104237" y="195774"/>
                </a:cubicBezTo>
                <a:close/>
                <a:moveTo>
                  <a:pt x="104237" y="28573"/>
                </a:moveTo>
                <a:cubicBezTo>
                  <a:pt x="62436" y="28573"/>
                  <a:pt x="28572" y="62436"/>
                  <a:pt x="28572" y="104237"/>
                </a:cubicBezTo>
                <a:cubicBezTo>
                  <a:pt x="28572" y="146037"/>
                  <a:pt x="62436" y="179900"/>
                  <a:pt x="104237" y="179900"/>
                </a:cubicBezTo>
                <a:cubicBezTo>
                  <a:pt x="146037" y="179900"/>
                  <a:pt x="179900" y="146037"/>
                  <a:pt x="179900" y="104237"/>
                </a:cubicBezTo>
                <a:cubicBezTo>
                  <a:pt x="179900" y="62436"/>
                  <a:pt x="146037" y="28573"/>
                  <a:pt x="104237" y="28573"/>
                </a:cubicBezTo>
                <a:close/>
                <a:moveTo>
                  <a:pt x="104237" y="167202"/>
                </a:moveTo>
                <a:cubicBezTo>
                  <a:pt x="69315" y="167202"/>
                  <a:pt x="41271" y="139158"/>
                  <a:pt x="41271" y="104237"/>
                </a:cubicBezTo>
                <a:cubicBezTo>
                  <a:pt x="41271" y="69315"/>
                  <a:pt x="69315" y="41271"/>
                  <a:pt x="104237" y="41271"/>
                </a:cubicBezTo>
                <a:cubicBezTo>
                  <a:pt x="139158" y="41271"/>
                  <a:pt x="167202" y="69315"/>
                  <a:pt x="167202" y="104237"/>
                </a:cubicBezTo>
                <a:cubicBezTo>
                  <a:pt x="167202" y="139158"/>
                  <a:pt x="138629" y="167202"/>
                  <a:pt x="104237" y="167202"/>
                </a:cubicBezTo>
                <a:close/>
                <a:moveTo>
                  <a:pt x="305302" y="264031"/>
                </a:moveTo>
                <a:lnTo>
                  <a:pt x="230696" y="195245"/>
                </a:lnTo>
                <a:cubicBezTo>
                  <a:pt x="231754" y="193128"/>
                  <a:pt x="231225" y="189954"/>
                  <a:pt x="229638" y="187837"/>
                </a:cubicBezTo>
                <a:lnTo>
                  <a:pt x="208473" y="166672"/>
                </a:lnTo>
                <a:cubicBezTo>
                  <a:pt x="205827" y="164027"/>
                  <a:pt x="201594" y="164027"/>
                  <a:pt x="199478" y="166672"/>
                </a:cubicBezTo>
                <a:lnTo>
                  <a:pt x="167731" y="198420"/>
                </a:lnTo>
                <a:cubicBezTo>
                  <a:pt x="165085" y="201065"/>
                  <a:pt x="165085" y="205298"/>
                  <a:pt x="167731" y="207415"/>
                </a:cubicBezTo>
                <a:lnTo>
                  <a:pt x="188896" y="228579"/>
                </a:lnTo>
                <a:cubicBezTo>
                  <a:pt x="189954" y="229638"/>
                  <a:pt x="191541" y="230696"/>
                  <a:pt x="193658" y="230696"/>
                </a:cubicBezTo>
                <a:cubicBezTo>
                  <a:pt x="194716" y="230696"/>
                  <a:pt x="195774" y="230167"/>
                  <a:pt x="196832" y="229638"/>
                </a:cubicBezTo>
                <a:lnTo>
                  <a:pt x="264560" y="305302"/>
                </a:lnTo>
                <a:cubicBezTo>
                  <a:pt x="269851" y="310593"/>
                  <a:pt x="277258" y="313768"/>
                  <a:pt x="285195" y="313768"/>
                </a:cubicBezTo>
                <a:cubicBezTo>
                  <a:pt x="285195" y="313768"/>
                  <a:pt x="285195" y="313768"/>
                  <a:pt x="285195" y="313768"/>
                </a:cubicBezTo>
                <a:cubicBezTo>
                  <a:pt x="293132" y="313768"/>
                  <a:pt x="300011" y="310593"/>
                  <a:pt x="305831" y="305302"/>
                </a:cubicBezTo>
                <a:cubicBezTo>
                  <a:pt x="311122" y="300011"/>
                  <a:pt x="314297" y="292603"/>
                  <a:pt x="314297" y="284666"/>
                </a:cubicBezTo>
                <a:cubicBezTo>
                  <a:pt x="313768" y="277259"/>
                  <a:pt x="311122" y="269851"/>
                  <a:pt x="305302" y="264031"/>
                </a:cubicBezTo>
                <a:close/>
                <a:moveTo>
                  <a:pt x="180430" y="203711"/>
                </a:moveTo>
                <a:lnTo>
                  <a:pt x="203182" y="180959"/>
                </a:lnTo>
                <a:lnTo>
                  <a:pt x="215352" y="193128"/>
                </a:lnTo>
                <a:lnTo>
                  <a:pt x="192599" y="215881"/>
                </a:lnTo>
                <a:lnTo>
                  <a:pt x="180430" y="203711"/>
                </a:lnTo>
                <a:close/>
                <a:moveTo>
                  <a:pt x="296307" y="296307"/>
                </a:moveTo>
                <a:cubicBezTo>
                  <a:pt x="293132" y="299482"/>
                  <a:pt x="289428" y="301069"/>
                  <a:pt x="284666" y="301069"/>
                </a:cubicBezTo>
                <a:cubicBezTo>
                  <a:pt x="284666" y="301069"/>
                  <a:pt x="284666" y="301069"/>
                  <a:pt x="284666" y="301069"/>
                </a:cubicBezTo>
                <a:cubicBezTo>
                  <a:pt x="280433" y="301069"/>
                  <a:pt x="276200" y="299482"/>
                  <a:pt x="273555" y="296836"/>
                </a:cubicBezTo>
                <a:lnTo>
                  <a:pt x="205298" y="221701"/>
                </a:lnTo>
                <a:lnTo>
                  <a:pt x="221701" y="205298"/>
                </a:lnTo>
                <a:lnTo>
                  <a:pt x="296307" y="273555"/>
                </a:lnTo>
                <a:cubicBezTo>
                  <a:pt x="299481" y="276729"/>
                  <a:pt x="301069" y="280433"/>
                  <a:pt x="301069" y="285195"/>
                </a:cubicBezTo>
                <a:cubicBezTo>
                  <a:pt x="301069" y="288899"/>
                  <a:pt x="299481" y="293132"/>
                  <a:pt x="296307" y="296307"/>
                </a:cubicBezTo>
                <a:close/>
              </a:path>
            </a:pathLst>
          </a:custGeom>
          <a:solidFill>
            <a:srgbClr val="0070C0"/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6" name="Google Shape;516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83875" y="2671437"/>
            <a:ext cx="2838100" cy="4002076"/>
          </a:xfrm>
          <a:prstGeom prst="rect">
            <a:avLst/>
          </a:prstGeom>
          <a:noFill/>
          <a:ln w="1270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</p:pic>
      <p:grpSp>
        <p:nvGrpSpPr>
          <p:cNvPr id="517" name="Google Shape;517;p17"/>
          <p:cNvGrpSpPr/>
          <p:nvPr/>
        </p:nvGrpSpPr>
        <p:grpSpPr>
          <a:xfrm>
            <a:off x="223695" y="113701"/>
            <a:ext cx="4197680" cy="495897"/>
            <a:chOff x="223695" y="113701"/>
            <a:chExt cx="4197680" cy="495897"/>
          </a:xfrm>
        </p:grpSpPr>
        <p:pic>
          <p:nvPicPr>
            <p:cNvPr id="518" name="Google Shape;518;p17" descr="Первый Московский государственный медицинский университет имени И ..."/>
            <p:cNvPicPr preferRelativeResize="0"/>
            <p:nvPr/>
          </p:nvPicPr>
          <p:blipFill rotWithShape="1">
            <a:blip r:embed="rId7">
              <a:alphaModFix/>
            </a:blip>
            <a:srcRect l="7324" t="35218" r="6609" b="35271"/>
            <a:stretch/>
          </p:blipFill>
          <p:spPr>
            <a:xfrm>
              <a:off x="2517912" y="113701"/>
              <a:ext cx="1903463" cy="495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9" name="Google Shape;519;p1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23695" y="144773"/>
              <a:ext cx="2137789" cy="43375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8"/>
          <p:cNvSpPr/>
          <p:nvPr/>
        </p:nvSpPr>
        <p:spPr>
          <a:xfrm rot="1500000">
            <a:off x="6426743" y="-357104"/>
            <a:ext cx="772795" cy="8168379"/>
          </a:xfrm>
          <a:prstGeom prst="parallelogram">
            <a:avLst>
              <a:gd name="adj" fmla="val 446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5" name="Google Shape;52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80000">
            <a:off x="5098105" y="-132153"/>
            <a:ext cx="4440545" cy="7216272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18"/>
          <p:cNvSpPr/>
          <p:nvPr/>
        </p:nvSpPr>
        <p:spPr>
          <a:xfrm>
            <a:off x="5807968" y="0"/>
            <a:ext cx="6384032" cy="6858000"/>
          </a:xfrm>
          <a:prstGeom prst="trapezoid">
            <a:avLst>
              <a:gd name="adj" fmla="val 51505"/>
            </a:avLst>
          </a:prstGeom>
          <a:solidFill>
            <a:srgbClr val="2F549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18"/>
          <p:cNvSpPr/>
          <p:nvPr/>
        </p:nvSpPr>
        <p:spPr>
          <a:xfrm>
            <a:off x="8999168" y="0"/>
            <a:ext cx="3215680" cy="6858000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18"/>
          <p:cNvSpPr txBox="1">
            <a:spLocks noGrp="1"/>
          </p:cNvSpPr>
          <p:nvPr>
            <p:ph type="title"/>
          </p:nvPr>
        </p:nvSpPr>
        <p:spPr>
          <a:xfrm>
            <a:off x="351300" y="867463"/>
            <a:ext cx="82635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56"/>
              <a:buFont typeface="Arial"/>
              <a:buNone/>
            </a:pPr>
            <a:r>
              <a:rPr lang="ru-RU" sz="16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Экспертиза медико-технических заданий на проектирование объектов </a:t>
            </a:r>
            <a:br>
              <a:rPr lang="ru-RU" sz="16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ru-RU" sz="16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и строительство учреждений здравоохранения, имеющих структурные </a:t>
            </a:r>
            <a:endParaRPr sz="1600" b="1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56"/>
              <a:buFont typeface="Arial"/>
              <a:buNone/>
            </a:pPr>
            <a:r>
              <a:rPr lang="ru-RU" sz="16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подразделения, оказывающие паллиативную медицинскую помощь</a:t>
            </a:r>
            <a:endParaRPr sz="1600" b="1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29" name="Google Shape;529;p18"/>
          <p:cNvSpPr txBox="1">
            <a:spLocks noGrp="1"/>
          </p:cNvSpPr>
          <p:nvPr>
            <p:ph type="body" idx="1"/>
          </p:nvPr>
        </p:nvSpPr>
        <p:spPr>
          <a:xfrm>
            <a:off x="351300" y="1978525"/>
            <a:ext cx="27657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1395"/>
              <a:buNone/>
            </a:pPr>
            <a:r>
              <a:rPr lang="ru-RU" sz="1500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  <a:t>Больничный комплекс на 650 коек в г. Златоуст Челябинской области</a:t>
            </a:r>
            <a:endParaRPr sz="1500">
              <a:solidFill>
                <a:srgbClr val="345A99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30" name="Google Shape;53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99250" y="378475"/>
            <a:ext cx="1102976" cy="1122225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18"/>
          <p:cNvSpPr txBox="1"/>
          <p:nvPr/>
        </p:nvSpPr>
        <p:spPr>
          <a:xfrm>
            <a:off x="3837202" y="1901425"/>
            <a:ext cx="3215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95"/>
              <a:buFont typeface="Arial"/>
              <a:buNone/>
            </a:pPr>
            <a:r>
              <a:rPr lang="ru-RU" sz="1500" i="0" u="none" strike="noStrike" cap="none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  <a:t>«Государственное бюджетное учреждение «Шалинская центральная районная больница» Чеченской Республики</a:t>
            </a:r>
            <a:endParaRPr sz="1500" i="0" u="none" strike="noStrike" cap="none">
              <a:solidFill>
                <a:srgbClr val="345A99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32" name="Google Shape;532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7610" y="2740353"/>
            <a:ext cx="2634888" cy="3971707"/>
          </a:xfrm>
          <a:prstGeom prst="rect">
            <a:avLst/>
          </a:prstGeom>
          <a:noFill/>
          <a:ln w="9525" cap="flat" cmpd="sng">
            <a:solidFill>
              <a:srgbClr val="345A99"/>
            </a:solidFill>
            <a:prstDash val="solid"/>
            <a:round/>
            <a:headEnd type="none" w="sm" len="sm"/>
            <a:tailEnd type="none" w="sm" len="sm"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533" name="Google Shape;533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1289" y="2694983"/>
            <a:ext cx="2765743" cy="4015553"/>
          </a:xfrm>
          <a:prstGeom prst="rect">
            <a:avLst/>
          </a:prstGeom>
          <a:noFill/>
          <a:ln w="9525" cap="flat" cmpd="sng">
            <a:solidFill>
              <a:srgbClr val="345A99"/>
            </a:solidFill>
            <a:prstDash val="solid"/>
            <a:round/>
            <a:headEnd type="none" w="sm" len="sm"/>
            <a:tailEnd type="none" w="sm" len="sm"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534" name="Google Shape;534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82137" y="2743853"/>
            <a:ext cx="2729139" cy="3964731"/>
          </a:xfrm>
          <a:prstGeom prst="rect">
            <a:avLst/>
          </a:prstGeom>
          <a:noFill/>
          <a:ln w="9525" cap="flat" cmpd="sng">
            <a:solidFill>
              <a:srgbClr val="345A99"/>
            </a:solidFill>
            <a:prstDash val="solid"/>
            <a:round/>
            <a:headEnd type="none" w="sm" len="sm"/>
            <a:tailEnd type="none" w="sm" len="sm"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535" name="Google Shape;535;p18"/>
          <p:cNvSpPr txBox="1"/>
          <p:nvPr/>
        </p:nvSpPr>
        <p:spPr>
          <a:xfrm>
            <a:off x="7773099" y="1912975"/>
            <a:ext cx="29472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500" i="0" u="none" strike="noStrike" cap="none">
                <a:solidFill>
                  <a:srgbClr val="BBD6EE"/>
                </a:solidFill>
                <a:latin typeface="Tahoma"/>
                <a:ea typeface="Tahoma"/>
                <a:cs typeface="Tahoma"/>
                <a:sym typeface="Tahoma"/>
              </a:rPr>
              <a:t>ГБУЗ Республики Тыва «Республиканский онкологический диспансер»</a:t>
            </a:r>
            <a:endParaRPr sz="1500" i="0" u="none" strike="noStrike" cap="none">
              <a:solidFill>
                <a:srgbClr val="BBD6EE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536" name="Google Shape;536;p18"/>
          <p:cNvGrpSpPr/>
          <p:nvPr/>
        </p:nvGrpSpPr>
        <p:grpSpPr>
          <a:xfrm>
            <a:off x="223695" y="113701"/>
            <a:ext cx="4197680" cy="495897"/>
            <a:chOff x="223695" y="113701"/>
            <a:chExt cx="4197680" cy="495897"/>
          </a:xfrm>
        </p:grpSpPr>
        <p:pic>
          <p:nvPicPr>
            <p:cNvPr id="537" name="Google Shape;537;p18" descr="Первый Московский государственный медицинский университет имени И ..."/>
            <p:cNvPicPr preferRelativeResize="0"/>
            <p:nvPr/>
          </p:nvPicPr>
          <p:blipFill rotWithShape="1">
            <a:blip r:embed="rId8">
              <a:alphaModFix/>
            </a:blip>
            <a:srcRect l="7324" t="35218" r="6609" b="35271"/>
            <a:stretch/>
          </p:blipFill>
          <p:spPr>
            <a:xfrm>
              <a:off x="2517912" y="113701"/>
              <a:ext cx="1903463" cy="495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1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23695" y="144773"/>
              <a:ext cx="2137789" cy="43375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19"/>
          <p:cNvSpPr txBox="1">
            <a:spLocks noGrp="1"/>
          </p:cNvSpPr>
          <p:nvPr>
            <p:ph type="title"/>
          </p:nvPr>
        </p:nvSpPr>
        <p:spPr>
          <a:xfrm>
            <a:off x="379350" y="941375"/>
            <a:ext cx="8667300" cy="9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23456"/>
              <a:buNone/>
            </a:pPr>
            <a:r>
              <a:rPr lang="ru-RU" sz="18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Комплекс процессных мероприятий</a:t>
            </a:r>
            <a:br>
              <a:rPr lang="ru-RU" sz="18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ru-RU" sz="18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«Развитие системы оказания паллиативной медицинской помощи», реализуемого в составе государственной программы Российской Федерации «Развитие здравоохранения»</a:t>
            </a:r>
            <a:endParaRPr sz="1800" b="1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44" name="Google Shape;544;p19"/>
          <p:cNvSpPr/>
          <p:nvPr/>
        </p:nvSpPr>
        <p:spPr>
          <a:xfrm>
            <a:off x="8949075" y="0"/>
            <a:ext cx="3237000" cy="6894000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5" name="Google Shape;54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343" y="2952870"/>
            <a:ext cx="8385300" cy="3241377"/>
          </a:xfrm>
          <a:prstGeom prst="rect">
            <a:avLst/>
          </a:prstGeom>
          <a:noFill/>
          <a:ln w="9525" cap="flat" cmpd="sng">
            <a:solidFill>
              <a:srgbClr val="345A9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46" name="Google Shape;546;p19"/>
          <p:cNvSpPr txBox="1"/>
          <p:nvPr/>
        </p:nvSpPr>
        <p:spPr>
          <a:xfrm>
            <a:off x="379343" y="2271257"/>
            <a:ext cx="8385300" cy="523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345A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  <a:t>Оказание паллиативной медицинской помощи в федеральных медицинских организациях, подведомственных Минздраву России</a:t>
            </a:r>
            <a:endParaRPr sz="1400" b="1" i="0" u="none" strike="noStrike" cap="none">
              <a:solidFill>
                <a:srgbClr val="345A99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47" name="Google Shape;547;p19"/>
          <p:cNvSpPr/>
          <p:nvPr/>
        </p:nvSpPr>
        <p:spPr>
          <a:xfrm>
            <a:off x="9992832" y="1338790"/>
            <a:ext cx="1034307" cy="1094488"/>
          </a:xfrm>
          <a:custGeom>
            <a:avLst/>
            <a:gdLst/>
            <a:ahLst/>
            <a:cxnLst/>
            <a:rect l="l" t="t" r="r" b="b"/>
            <a:pathLst>
              <a:path w="306916" h="306794" extrusionOk="0">
                <a:moveTo>
                  <a:pt x="305329" y="1587"/>
                </a:moveTo>
                <a:cubicBezTo>
                  <a:pt x="304271" y="529"/>
                  <a:pt x="302683" y="0"/>
                  <a:pt x="301096" y="0"/>
                </a:cubicBezTo>
                <a:cubicBezTo>
                  <a:pt x="301096" y="0"/>
                  <a:pt x="301096" y="0"/>
                  <a:pt x="301096" y="0"/>
                </a:cubicBezTo>
                <a:lnTo>
                  <a:pt x="110596" y="1058"/>
                </a:lnTo>
                <a:cubicBezTo>
                  <a:pt x="109538" y="1058"/>
                  <a:pt x="109008" y="1058"/>
                  <a:pt x="108479" y="1587"/>
                </a:cubicBezTo>
                <a:cubicBezTo>
                  <a:pt x="108479" y="1587"/>
                  <a:pt x="108479" y="1587"/>
                  <a:pt x="108479" y="1587"/>
                </a:cubicBezTo>
                <a:cubicBezTo>
                  <a:pt x="108479" y="1587"/>
                  <a:pt x="108479" y="1587"/>
                  <a:pt x="108479" y="1587"/>
                </a:cubicBezTo>
                <a:cubicBezTo>
                  <a:pt x="107421" y="2116"/>
                  <a:pt x="106892" y="2645"/>
                  <a:pt x="105833" y="3702"/>
                </a:cubicBezTo>
                <a:cubicBezTo>
                  <a:pt x="105833" y="3702"/>
                  <a:pt x="105304" y="4232"/>
                  <a:pt x="105304" y="4232"/>
                </a:cubicBezTo>
                <a:cubicBezTo>
                  <a:pt x="104775" y="5290"/>
                  <a:pt x="104246" y="6347"/>
                  <a:pt x="104246" y="7406"/>
                </a:cubicBezTo>
                <a:cubicBezTo>
                  <a:pt x="104246" y="7406"/>
                  <a:pt x="104246" y="7406"/>
                  <a:pt x="104246" y="7406"/>
                </a:cubicBezTo>
                <a:lnTo>
                  <a:pt x="104246" y="87807"/>
                </a:lnTo>
                <a:lnTo>
                  <a:pt x="6350" y="87807"/>
                </a:lnTo>
                <a:cubicBezTo>
                  <a:pt x="2646" y="87807"/>
                  <a:pt x="0" y="90451"/>
                  <a:pt x="0" y="94155"/>
                </a:cubicBezTo>
                <a:lnTo>
                  <a:pt x="0" y="302563"/>
                </a:lnTo>
                <a:cubicBezTo>
                  <a:pt x="0" y="306266"/>
                  <a:pt x="2646" y="308911"/>
                  <a:pt x="6350" y="308911"/>
                </a:cubicBezTo>
                <a:lnTo>
                  <a:pt x="197379" y="308911"/>
                </a:lnTo>
                <a:cubicBezTo>
                  <a:pt x="201083" y="308911"/>
                  <a:pt x="203729" y="306266"/>
                  <a:pt x="203729" y="302563"/>
                </a:cubicBezTo>
                <a:lnTo>
                  <a:pt x="203729" y="222162"/>
                </a:lnTo>
                <a:lnTo>
                  <a:pt x="301625" y="221104"/>
                </a:lnTo>
                <a:cubicBezTo>
                  <a:pt x="305329" y="221104"/>
                  <a:pt x="307975" y="218459"/>
                  <a:pt x="307975" y="214756"/>
                </a:cubicBezTo>
                <a:lnTo>
                  <a:pt x="307975" y="6347"/>
                </a:lnTo>
                <a:cubicBezTo>
                  <a:pt x="306917" y="4232"/>
                  <a:pt x="306387" y="2645"/>
                  <a:pt x="305329" y="1587"/>
                </a:cubicBezTo>
                <a:close/>
                <a:moveTo>
                  <a:pt x="116417" y="22216"/>
                </a:moveTo>
                <a:lnTo>
                  <a:pt x="181504" y="87278"/>
                </a:lnTo>
                <a:lnTo>
                  <a:pt x="116417" y="87278"/>
                </a:lnTo>
                <a:lnTo>
                  <a:pt x="116417" y="22216"/>
                </a:lnTo>
                <a:close/>
                <a:moveTo>
                  <a:pt x="190500" y="295158"/>
                </a:moveTo>
                <a:lnTo>
                  <a:pt x="12171" y="295158"/>
                </a:lnTo>
                <a:lnTo>
                  <a:pt x="12171" y="99444"/>
                </a:lnTo>
                <a:lnTo>
                  <a:pt x="110067" y="99444"/>
                </a:lnTo>
                <a:lnTo>
                  <a:pt x="190500" y="99444"/>
                </a:lnTo>
                <a:lnTo>
                  <a:pt x="190500" y="295158"/>
                </a:lnTo>
                <a:close/>
                <a:moveTo>
                  <a:pt x="294217" y="207880"/>
                </a:moveTo>
                <a:lnTo>
                  <a:pt x="202671" y="208409"/>
                </a:lnTo>
                <a:lnTo>
                  <a:pt x="202671" y="93096"/>
                </a:lnTo>
                <a:cubicBezTo>
                  <a:pt x="202671" y="92567"/>
                  <a:pt x="202671" y="92567"/>
                  <a:pt x="202671" y="92039"/>
                </a:cubicBezTo>
                <a:cubicBezTo>
                  <a:pt x="202671" y="91510"/>
                  <a:pt x="202671" y="91510"/>
                  <a:pt x="202671" y="90980"/>
                </a:cubicBezTo>
                <a:cubicBezTo>
                  <a:pt x="202142" y="89923"/>
                  <a:pt x="202142" y="88865"/>
                  <a:pt x="201083" y="88336"/>
                </a:cubicBezTo>
                <a:lnTo>
                  <a:pt x="124883" y="12166"/>
                </a:lnTo>
                <a:lnTo>
                  <a:pt x="294217" y="11637"/>
                </a:lnTo>
                <a:lnTo>
                  <a:pt x="294217" y="207880"/>
                </a:lnTo>
                <a:close/>
                <a:moveTo>
                  <a:pt x="28575" y="124834"/>
                </a:moveTo>
                <a:lnTo>
                  <a:pt x="28575" y="183548"/>
                </a:lnTo>
                <a:cubicBezTo>
                  <a:pt x="28575" y="187251"/>
                  <a:pt x="31221" y="189896"/>
                  <a:pt x="34925" y="189896"/>
                </a:cubicBezTo>
                <a:lnTo>
                  <a:pt x="167746" y="189896"/>
                </a:lnTo>
                <a:cubicBezTo>
                  <a:pt x="171450" y="189896"/>
                  <a:pt x="174096" y="187251"/>
                  <a:pt x="174096" y="183548"/>
                </a:cubicBezTo>
                <a:lnTo>
                  <a:pt x="174096" y="124834"/>
                </a:lnTo>
                <a:cubicBezTo>
                  <a:pt x="174096" y="121131"/>
                  <a:pt x="171450" y="118486"/>
                  <a:pt x="167746" y="118486"/>
                </a:cubicBezTo>
                <a:lnTo>
                  <a:pt x="34925" y="118486"/>
                </a:lnTo>
                <a:cubicBezTo>
                  <a:pt x="31750" y="118486"/>
                  <a:pt x="28575" y="121131"/>
                  <a:pt x="28575" y="124834"/>
                </a:cubicBezTo>
                <a:close/>
                <a:moveTo>
                  <a:pt x="41275" y="131182"/>
                </a:moveTo>
                <a:lnTo>
                  <a:pt x="161396" y="131182"/>
                </a:lnTo>
                <a:lnTo>
                  <a:pt x="161396" y="177729"/>
                </a:lnTo>
                <a:lnTo>
                  <a:pt x="41275" y="177729"/>
                </a:lnTo>
                <a:lnTo>
                  <a:pt x="41275" y="131182"/>
                </a:lnTo>
                <a:close/>
                <a:moveTo>
                  <a:pt x="166688" y="220575"/>
                </a:moveTo>
                <a:cubicBezTo>
                  <a:pt x="166688" y="224278"/>
                  <a:pt x="164042" y="226923"/>
                  <a:pt x="160337" y="226923"/>
                </a:cubicBezTo>
                <a:lnTo>
                  <a:pt x="41275" y="226923"/>
                </a:lnTo>
                <a:cubicBezTo>
                  <a:pt x="37571" y="226923"/>
                  <a:pt x="34925" y="224278"/>
                  <a:pt x="34925" y="220575"/>
                </a:cubicBezTo>
                <a:cubicBezTo>
                  <a:pt x="34925" y="216872"/>
                  <a:pt x="37571" y="214227"/>
                  <a:pt x="41275" y="214227"/>
                </a:cubicBezTo>
                <a:lnTo>
                  <a:pt x="160337" y="214227"/>
                </a:lnTo>
                <a:cubicBezTo>
                  <a:pt x="164042" y="214227"/>
                  <a:pt x="166688" y="216872"/>
                  <a:pt x="166688" y="220575"/>
                </a:cubicBezTo>
                <a:close/>
                <a:moveTo>
                  <a:pt x="166688" y="250197"/>
                </a:moveTo>
                <a:cubicBezTo>
                  <a:pt x="166688" y="253899"/>
                  <a:pt x="164042" y="256544"/>
                  <a:pt x="160337" y="256544"/>
                </a:cubicBezTo>
                <a:lnTo>
                  <a:pt x="41275" y="256544"/>
                </a:lnTo>
                <a:cubicBezTo>
                  <a:pt x="37571" y="256544"/>
                  <a:pt x="34925" y="253899"/>
                  <a:pt x="34925" y="250197"/>
                </a:cubicBezTo>
                <a:cubicBezTo>
                  <a:pt x="34925" y="246494"/>
                  <a:pt x="37571" y="243849"/>
                  <a:pt x="41275" y="243849"/>
                </a:cubicBezTo>
                <a:lnTo>
                  <a:pt x="160337" y="243849"/>
                </a:lnTo>
                <a:cubicBezTo>
                  <a:pt x="164042" y="243849"/>
                  <a:pt x="166688" y="246494"/>
                  <a:pt x="166688" y="250197"/>
                </a:cubicBezTo>
                <a:close/>
                <a:moveTo>
                  <a:pt x="223308" y="112668"/>
                </a:moveTo>
                <a:lnTo>
                  <a:pt x="270933" y="112668"/>
                </a:lnTo>
                <a:cubicBezTo>
                  <a:pt x="274637" y="112668"/>
                  <a:pt x="277283" y="115313"/>
                  <a:pt x="277283" y="119015"/>
                </a:cubicBezTo>
                <a:lnTo>
                  <a:pt x="277283" y="177729"/>
                </a:lnTo>
                <a:cubicBezTo>
                  <a:pt x="277283" y="181432"/>
                  <a:pt x="274637" y="184077"/>
                  <a:pt x="270933" y="184077"/>
                </a:cubicBezTo>
                <a:lnTo>
                  <a:pt x="223308" y="184077"/>
                </a:lnTo>
                <a:cubicBezTo>
                  <a:pt x="219604" y="184077"/>
                  <a:pt x="216958" y="181432"/>
                  <a:pt x="216958" y="177729"/>
                </a:cubicBezTo>
                <a:cubicBezTo>
                  <a:pt x="216958" y="174027"/>
                  <a:pt x="219604" y="171382"/>
                  <a:pt x="223308" y="171382"/>
                </a:cubicBezTo>
                <a:lnTo>
                  <a:pt x="265112" y="171382"/>
                </a:lnTo>
                <a:lnTo>
                  <a:pt x="265112" y="124834"/>
                </a:lnTo>
                <a:lnTo>
                  <a:pt x="223308" y="124834"/>
                </a:lnTo>
                <a:cubicBezTo>
                  <a:pt x="219604" y="124834"/>
                  <a:pt x="216958" y="122189"/>
                  <a:pt x="216958" y="118486"/>
                </a:cubicBezTo>
                <a:cubicBezTo>
                  <a:pt x="216958" y="115842"/>
                  <a:pt x="219604" y="112668"/>
                  <a:pt x="223308" y="112668"/>
                </a:cubicBezTo>
                <a:close/>
                <a:moveTo>
                  <a:pt x="263525" y="88865"/>
                </a:moveTo>
                <a:lnTo>
                  <a:pt x="212196" y="88865"/>
                </a:lnTo>
                <a:cubicBezTo>
                  <a:pt x="208491" y="88865"/>
                  <a:pt x="205846" y="86220"/>
                  <a:pt x="205846" y="82517"/>
                </a:cubicBezTo>
                <a:cubicBezTo>
                  <a:pt x="205846" y="78815"/>
                  <a:pt x="208491" y="76170"/>
                  <a:pt x="212196" y="76170"/>
                </a:cubicBezTo>
                <a:lnTo>
                  <a:pt x="263525" y="76170"/>
                </a:lnTo>
                <a:cubicBezTo>
                  <a:pt x="267229" y="76170"/>
                  <a:pt x="269875" y="78815"/>
                  <a:pt x="269875" y="82517"/>
                </a:cubicBezTo>
                <a:cubicBezTo>
                  <a:pt x="269875" y="85691"/>
                  <a:pt x="267229" y="88865"/>
                  <a:pt x="263525" y="88865"/>
                </a:cubicBezTo>
                <a:close/>
                <a:moveTo>
                  <a:pt x="176212" y="52896"/>
                </a:moveTo>
                <a:cubicBezTo>
                  <a:pt x="176212" y="49193"/>
                  <a:pt x="178858" y="46548"/>
                  <a:pt x="182563" y="46548"/>
                </a:cubicBezTo>
                <a:lnTo>
                  <a:pt x="263525" y="46548"/>
                </a:lnTo>
                <a:cubicBezTo>
                  <a:pt x="267229" y="46548"/>
                  <a:pt x="269875" y="49193"/>
                  <a:pt x="269875" y="52896"/>
                </a:cubicBezTo>
                <a:cubicBezTo>
                  <a:pt x="269875" y="56598"/>
                  <a:pt x="267229" y="59243"/>
                  <a:pt x="263525" y="59243"/>
                </a:cubicBezTo>
                <a:lnTo>
                  <a:pt x="182563" y="59243"/>
                </a:lnTo>
                <a:cubicBezTo>
                  <a:pt x="179387" y="59243"/>
                  <a:pt x="176212" y="56598"/>
                  <a:pt x="176212" y="5289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48" name="Google Shape;548;p19"/>
          <p:cNvGrpSpPr/>
          <p:nvPr/>
        </p:nvGrpSpPr>
        <p:grpSpPr>
          <a:xfrm>
            <a:off x="223695" y="113701"/>
            <a:ext cx="4197680" cy="495897"/>
            <a:chOff x="223695" y="113701"/>
            <a:chExt cx="4197680" cy="495897"/>
          </a:xfrm>
        </p:grpSpPr>
        <p:pic>
          <p:nvPicPr>
            <p:cNvPr id="549" name="Google Shape;549;p19" descr="Первый Московский государственный медицинский университет имени И ..."/>
            <p:cNvPicPr preferRelativeResize="0"/>
            <p:nvPr/>
          </p:nvPicPr>
          <p:blipFill rotWithShape="1">
            <a:blip r:embed="rId4">
              <a:alphaModFix/>
            </a:blip>
            <a:srcRect l="7324" t="35218" r="6609" b="35271"/>
            <a:stretch/>
          </p:blipFill>
          <p:spPr>
            <a:xfrm>
              <a:off x="2517912" y="113701"/>
              <a:ext cx="1903463" cy="495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0" name="Google Shape;550;p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3695" y="144773"/>
              <a:ext cx="2137789" cy="43375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/>
          <p:cNvSpPr/>
          <p:nvPr/>
        </p:nvSpPr>
        <p:spPr>
          <a:xfrm rot="1500000">
            <a:off x="6426743" y="-357104"/>
            <a:ext cx="772795" cy="8168379"/>
          </a:xfrm>
          <a:prstGeom prst="parallelogram">
            <a:avLst>
              <a:gd name="adj" fmla="val 446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" name="Google Shape;10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80000">
            <a:off x="5128538" y="-156429"/>
            <a:ext cx="4350783" cy="7170857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 txBox="1">
            <a:spLocks noGrp="1"/>
          </p:cNvSpPr>
          <p:nvPr>
            <p:ph type="title"/>
          </p:nvPr>
        </p:nvSpPr>
        <p:spPr>
          <a:xfrm>
            <a:off x="403025" y="1346800"/>
            <a:ext cx="7128300" cy="10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SzPts val="2000"/>
              <a:buNone/>
            </a:pPr>
            <a:r>
              <a:rPr lang="ru-RU" sz="16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утверждены паспортом комплекса процессных мероприятий</a:t>
            </a:r>
            <a:br>
              <a:rPr lang="ru-RU" sz="16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ru-RU" sz="16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«Развитие системы оказания паллиативной медицинской помощи», реализуемого в составе государственной программы Российской Федерации «Развитие здравоохранения»</a:t>
            </a:r>
            <a:endParaRPr sz="16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9" name="Google Shape;109;p2"/>
          <p:cNvSpPr/>
          <p:nvPr/>
        </p:nvSpPr>
        <p:spPr>
          <a:xfrm>
            <a:off x="8976320" y="0"/>
            <a:ext cx="3215680" cy="6858000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2"/>
          <p:cNvSpPr/>
          <p:nvPr/>
        </p:nvSpPr>
        <p:spPr>
          <a:xfrm>
            <a:off x="5807968" y="0"/>
            <a:ext cx="6384032" cy="6858000"/>
          </a:xfrm>
          <a:prstGeom prst="trapezoid">
            <a:avLst>
              <a:gd name="adj" fmla="val 51505"/>
            </a:avLst>
          </a:prstGeom>
          <a:solidFill>
            <a:srgbClr val="2F549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"/>
          <p:cNvSpPr/>
          <p:nvPr/>
        </p:nvSpPr>
        <p:spPr>
          <a:xfrm>
            <a:off x="442775" y="2424575"/>
            <a:ext cx="6840900" cy="4017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345A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На базе ФГАОУ ВО Первый МГМУ им. И.М. Сеченова Минздрава России организован и осуществляет свою деятельность Федеральный научно-практический центр паллиативной медицинской помощи, основными задачами которого является: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lang="ru-RU" sz="14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обеспечение методической поддержки и координации реализации комплекса процессных мероприятий "Развитие системы оказания паллиативной медицинской помощи» субъектам Российской Федерации;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lang="ru-RU" sz="14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осуществление мониторинга системы оказания паллиативной медицинской помощи в Российской Федерации в разрезе субъектов Российской Федерации;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lang="ru-RU" sz="14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подготовка отчетных, информационных и аналитических материалов по вопросам реализации комплекса процессных мероприятий "Развитие системы оказания паллиативной медицинской помощи"; на основании данных мониторинга и отчетов субъектов Российской Федерации осуществляется определение и корректировка рисков реализации комплекса процессных мероприятий "Развитие системы оказания паллиативной медицинской помощи";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lang="ru-RU" sz="14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проведение организационно-методических мероприятий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12" name="Google Shape;112;p2"/>
          <p:cNvSpPr/>
          <p:nvPr/>
        </p:nvSpPr>
        <p:spPr>
          <a:xfrm>
            <a:off x="9480376" y="2136754"/>
            <a:ext cx="1319808" cy="1510001"/>
          </a:xfrm>
          <a:custGeom>
            <a:avLst/>
            <a:gdLst/>
            <a:ahLst/>
            <a:cxnLst/>
            <a:rect l="l" t="t" r="r" b="b"/>
            <a:pathLst>
              <a:path w="306916" h="306794" extrusionOk="0">
                <a:moveTo>
                  <a:pt x="305329" y="1587"/>
                </a:moveTo>
                <a:cubicBezTo>
                  <a:pt x="304271" y="529"/>
                  <a:pt x="302683" y="0"/>
                  <a:pt x="301096" y="0"/>
                </a:cubicBezTo>
                <a:cubicBezTo>
                  <a:pt x="301096" y="0"/>
                  <a:pt x="301096" y="0"/>
                  <a:pt x="301096" y="0"/>
                </a:cubicBezTo>
                <a:lnTo>
                  <a:pt x="110596" y="1058"/>
                </a:lnTo>
                <a:cubicBezTo>
                  <a:pt x="109538" y="1058"/>
                  <a:pt x="109008" y="1058"/>
                  <a:pt x="108479" y="1587"/>
                </a:cubicBezTo>
                <a:cubicBezTo>
                  <a:pt x="108479" y="1587"/>
                  <a:pt x="108479" y="1587"/>
                  <a:pt x="108479" y="1587"/>
                </a:cubicBezTo>
                <a:cubicBezTo>
                  <a:pt x="108479" y="1587"/>
                  <a:pt x="108479" y="1587"/>
                  <a:pt x="108479" y="1587"/>
                </a:cubicBezTo>
                <a:cubicBezTo>
                  <a:pt x="107421" y="2116"/>
                  <a:pt x="106892" y="2645"/>
                  <a:pt x="105833" y="3702"/>
                </a:cubicBezTo>
                <a:cubicBezTo>
                  <a:pt x="105833" y="3702"/>
                  <a:pt x="105304" y="4232"/>
                  <a:pt x="105304" y="4232"/>
                </a:cubicBezTo>
                <a:cubicBezTo>
                  <a:pt x="104775" y="5290"/>
                  <a:pt x="104246" y="6347"/>
                  <a:pt x="104246" y="7406"/>
                </a:cubicBezTo>
                <a:cubicBezTo>
                  <a:pt x="104246" y="7406"/>
                  <a:pt x="104246" y="7406"/>
                  <a:pt x="104246" y="7406"/>
                </a:cubicBezTo>
                <a:lnTo>
                  <a:pt x="104246" y="87807"/>
                </a:lnTo>
                <a:lnTo>
                  <a:pt x="6350" y="87807"/>
                </a:lnTo>
                <a:cubicBezTo>
                  <a:pt x="2646" y="87807"/>
                  <a:pt x="0" y="90451"/>
                  <a:pt x="0" y="94155"/>
                </a:cubicBezTo>
                <a:lnTo>
                  <a:pt x="0" y="302563"/>
                </a:lnTo>
                <a:cubicBezTo>
                  <a:pt x="0" y="306266"/>
                  <a:pt x="2646" y="308911"/>
                  <a:pt x="6350" y="308911"/>
                </a:cubicBezTo>
                <a:lnTo>
                  <a:pt x="197379" y="308911"/>
                </a:lnTo>
                <a:cubicBezTo>
                  <a:pt x="201083" y="308911"/>
                  <a:pt x="203729" y="306266"/>
                  <a:pt x="203729" y="302563"/>
                </a:cubicBezTo>
                <a:lnTo>
                  <a:pt x="203729" y="222162"/>
                </a:lnTo>
                <a:lnTo>
                  <a:pt x="301625" y="221104"/>
                </a:lnTo>
                <a:cubicBezTo>
                  <a:pt x="305329" y="221104"/>
                  <a:pt x="307975" y="218459"/>
                  <a:pt x="307975" y="214756"/>
                </a:cubicBezTo>
                <a:lnTo>
                  <a:pt x="307975" y="6347"/>
                </a:lnTo>
                <a:cubicBezTo>
                  <a:pt x="306917" y="4232"/>
                  <a:pt x="306387" y="2645"/>
                  <a:pt x="305329" y="1587"/>
                </a:cubicBezTo>
                <a:close/>
                <a:moveTo>
                  <a:pt x="116417" y="22216"/>
                </a:moveTo>
                <a:lnTo>
                  <a:pt x="181504" y="87278"/>
                </a:lnTo>
                <a:lnTo>
                  <a:pt x="116417" y="87278"/>
                </a:lnTo>
                <a:lnTo>
                  <a:pt x="116417" y="22216"/>
                </a:lnTo>
                <a:close/>
                <a:moveTo>
                  <a:pt x="190500" y="295158"/>
                </a:moveTo>
                <a:lnTo>
                  <a:pt x="12171" y="295158"/>
                </a:lnTo>
                <a:lnTo>
                  <a:pt x="12171" y="99444"/>
                </a:lnTo>
                <a:lnTo>
                  <a:pt x="110067" y="99444"/>
                </a:lnTo>
                <a:lnTo>
                  <a:pt x="190500" y="99444"/>
                </a:lnTo>
                <a:lnTo>
                  <a:pt x="190500" y="295158"/>
                </a:lnTo>
                <a:close/>
                <a:moveTo>
                  <a:pt x="294217" y="207880"/>
                </a:moveTo>
                <a:lnTo>
                  <a:pt x="202671" y="208409"/>
                </a:lnTo>
                <a:lnTo>
                  <a:pt x="202671" y="93096"/>
                </a:lnTo>
                <a:cubicBezTo>
                  <a:pt x="202671" y="92567"/>
                  <a:pt x="202671" y="92567"/>
                  <a:pt x="202671" y="92039"/>
                </a:cubicBezTo>
                <a:cubicBezTo>
                  <a:pt x="202671" y="91510"/>
                  <a:pt x="202671" y="91510"/>
                  <a:pt x="202671" y="90980"/>
                </a:cubicBezTo>
                <a:cubicBezTo>
                  <a:pt x="202142" y="89923"/>
                  <a:pt x="202142" y="88865"/>
                  <a:pt x="201083" y="88336"/>
                </a:cubicBezTo>
                <a:lnTo>
                  <a:pt x="124883" y="12166"/>
                </a:lnTo>
                <a:lnTo>
                  <a:pt x="294217" y="11637"/>
                </a:lnTo>
                <a:lnTo>
                  <a:pt x="294217" y="207880"/>
                </a:lnTo>
                <a:close/>
                <a:moveTo>
                  <a:pt x="28575" y="124834"/>
                </a:moveTo>
                <a:lnTo>
                  <a:pt x="28575" y="183548"/>
                </a:lnTo>
                <a:cubicBezTo>
                  <a:pt x="28575" y="187251"/>
                  <a:pt x="31221" y="189896"/>
                  <a:pt x="34925" y="189896"/>
                </a:cubicBezTo>
                <a:lnTo>
                  <a:pt x="167746" y="189896"/>
                </a:lnTo>
                <a:cubicBezTo>
                  <a:pt x="171450" y="189896"/>
                  <a:pt x="174096" y="187251"/>
                  <a:pt x="174096" y="183548"/>
                </a:cubicBezTo>
                <a:lnTo>
                  <a:pt x="174096" y="124834"/>
                </a:lnTo>
                <a:cubicBezTo>
                  <a:pt x="174096" y="121131"/>
                  <a:pt x="171450" y="118486"/>
                  <a:pt x="167746" y="118486"/>
                </a:cubicBezTo>
                <a:lnTo>
                  <a:pt x="34925" y="118486"/>
                </a:lnTo>
                <a:cubicBezTo>
                  <a:pt x="31750" y="118486"/>
                  <a:pt x="28575" y="121131"/>
                  <a:pt x="28575" y="124834"/>
                </a:cubicBezTo>
                <a:close/>
                <a:moveTo>
                  <a:pt x="41275" y="131182"/>
                </a:moveTo>
                <a:lnTo>
                  <a:pt x="161396" y="131182"/>
                </a:lnTo>
                <a:lnTo>
                  <a:pt x="161396" y="177729"/>
                </a:lnTo>
                <a:lnTo>
                  <a:pt x="41275" y="177729"/>
                </a:lnTo>
                <a:lnTo>
                  <a:pt x="41275" y="131182"/>
                </a:lnTo>
                <a:close/>
                <a:moveTo>
                  <a:pt x="166688" y="220575"/>
                </a:moveTo>
                <a:cubicBezTo>
                  <a:pt x="166688" y="224278"/>
                  <a:pt x="164042" y="226923"/>
                  <a:pt x="160337" y="226923"/>
                </a:cubicBezTo>
                <a:lnTo>
                  <a:pt x="41275" y="226923"/>
                </a:lnTo>
                <a:cubicBezTo>
                  <a:pt x="37571" y="226923"/>
                  <a:pt x="34925" y="224278"/>
                  <a:pt x="34925" y="220575"/>
                </a:cubicBezTo>
                <a:cubicBezTo>
                  <a:pt x="34925" y="216872"/>
                  <a:pt x="37571" y="214227"/>
                  <a:pt x="41275" y="214227"/>
                </a:cubicBezTo>
                <a:lnTo>
                  <a:pt x="160337" y="214227"/>
                </a:lnTo>
                <a:cubicBezTo>
                  <a:pt x="164042" y="214227"/>
                  <a:pt x="166688" y="216872"/>
                  <a:pt x="166688" y="220575"/>
                </a:cubicBezTo>
                <a:close/>
                <a:moveTo>
                  <a:pt x="166688" y="250197"/>
                </a:moveTo>
                <a:cubicBezTo>
                  <a:pt x="166688" y="253899"/>
                  <a:pt x="164042" y="256544"/>
                  <a:pt x="160337" y="256544"/>
                </a:cubicBezTo>
                <a:lnTo>
                  <a:pt x="41275" y="256544"/>
                </a:lnTo>
                <a:cubicBezTo>
                  <a:pt x="37571" y="256544"/>
                  <a:pt x="34925" y="253899"/>
                  <a:pt x="34925" y="250197"/>
                </a:cubicBezTo>
                <a:cubicBezTo>
                  <a:pt x="34925" y="246494"/>
                  <a:pt x="37571" y="243849"/>
                  <a:pt x="41275" y="243849"/>
                </a:cubicBezTo>
                <a:lnTo>
                  <a:pt x="160337" y="243849"/>
                </a:lnTo>
                <a:cubicBezTo>
                  <a:pt x="164042" y="243849"/>
                  <a:pt x="166688" y="246494"/>
                  <a:pt x="166688" y="250197"/>
                </a:cubicBezTo>
                <a:close/>
                <a:moveTo>
                  <a:pt x="223308" y="112668"/>
                </a:moveTo>
                <a:lnTo>
                  <a:pt x="270933" y="112668"/>
                </a:lnTo>
                <a:cubicBezTo>
                  <a:pt x="274637" y="112668"/>
                  <a:pt x="277283" y="115313"/>
                  <a:pt x="277283" y="119015"/>
                </a:cubicBezTo>
                <a:lnTo>
                  <a:pt x="277283" y="177729"/>
                </a:lnTo>
                <a:cubicBezTo>
                  <a:pt x="277283" y="181432"/>
                  <a:pt x="274637" y="184077"/>
                  <a:pt x="270933" y="184077"/>
                </a:cubicBezTo>
                <a:lnTo>
                  <a:pt x="223308" y="184077"/>
                </a:lnTo>
                <a:cubicBezTo>
                  <a:pt x="219604" y="184077"/>
                  <a:pt x="216958" y="181432"/>
                  <a:pt x="216958" y="177729"/>
                </a:cubicBezTo>
                <a:cubicBezTo>
                  <a:pt x="216958" y="174027"/>
                  <a:pt x="219604" y="171382"/>
                  <a:pt x="223308" y="171382"/>
                </a:cubicBezTo>
                <a:lnTo>
                  <a:pt x="265112" y="171382"/>
                </a:lnTo>
                <a:lnTo>
                  <a:pt x="265112" y="124834"/>
                </a:lnTo>
                <a:lnTo>
                  <a:pt x="223308" y="124834"/>
                </a:lnTo>
                <a:cubicBezTo>
                  <a:pt x="219604" y="124834"/>
                  <a:pt x="216958" y="122189"/>
                  <a:pt x="216958" y="118486"/>
                </a:cubicBezTo>
                <a:cubicBezTo>
                  <a:pt x="216958" y="115842"/>
                  <a:pt x="219604" y="112668"/>
                  <a:pt x="223308" y="112668"/>
                </a:cubicBezTo>
                <a:close/>
                <a:moveTo>
                  <a:pt x="263525" y="88865"/>
                </a:moveTo>
                <a:lnTo>
                  <a:pt x="212196" y="88865"/>
                </a:lnTo>
                <a:cubicBezTo>
                  <a:pt x="208491" y="88865"/>
                  <a:pt x="205846" y="86220"/>
                  <a:pt x="205846" y="82517"/>
                </a:cubicBezTo>
                <a:cubicBezTo>
                  <a:pt x="205846" y="78815"/>
                  <a:pt x="208491" y="76170"/>
                  <a:pt x="212196" y="76170"/>
                </a:cubicBezTo>
                <a:lnTo>
                  <a:pt x="263525" y="76170"/>
                </a:lnTo>
                <a:cubicBezTo>
                  <a:pt x="267229" y="76170"/>
                  <a:pt x="269875" y="78815"/>
                  <a:pt x="269875" y="82517"/>
                </a:cubicBezTo>
                <a:cubicBezTo>
                  <a:pt x="269875" y="85691"/>
                  <a:pt x="267229" y="88865"/>
                  <a:pt x="263525" y="88865"/>
                </a:cubicBezTo>
                <a:close/>
                <a:moveTo>
                  <a:pt x="176212" y="52896"/>
                </a:moveTo>
                <a:cubicBezTo>
                  <a:pt x="176212" y="49193"/>
                  <a:pt x="178858" y="46548"/>
                  <a:pt x="182563" y="46548"/>
                </a:cubicBezTo>
                <a:lnTo>
                  <a:pt x="263525" y="46548"/>
                </a:lnTo>
                <a:cubicBezTo>
                  <a:pt x="267229" y="46548"/>
                  <a:pt x="269875" y="49193"/>
                  <a:pt x="269875" y="52896"/>
                </a:cubicBezTo>
                <a:cubicBezTo>
                  <a:pt x="269875" y="56598"/>
                  <a:pt x="267229" y="59243"/>
                  <a:pt x="263525" y="59243"/>
                </a:cubicBezTo>
                <a:lnTo>
                  <a:pt x="182563" y="59243"/>
                </a:lnTo>
                <a:cubicBezTo>
                  <a:pt x="179387" y="59243"/>
                  <a:pt x="176212" y="56598"/>
                  <a:pt x="176212" y="5289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3" name="Google Shape;113;p2"/>
          <p:cNvGrpSpPr/>
          <p:nvPr/>
        </p:nvGrpSpPr>
        <p:grpSpPr>
          <a:xfrm>
            <a:off x="223695" y="113701"/>
            <a:ext cx="4197680" cy="495897"/>
            <a:chOff x="223695" y="113701"/>
            <a:chExt cx="4197680" cy="495897"/>
          </a:xfrm>
        </p:grpSpPr>
        <p:pic>
          <p:nvPicPr>
            <p:cNvPr id="114" name="Google Shape;114;p2" descr="Первый Московский государственный медицинский университет имени И ..."/>
            <p:cNvPicPr preferRelativeResize="0"/>
            <p:nvPr/>
          </p:nvPicPr>
          <p:blipFill rotWithShape="1">
            <a:blip r:embed="rId4">
              <a:alphaModFix/>
            </a:blip>
            <a:srcRect l="7324" t="35218" r="6609" b="35271"/>
            <a:stretch/>
          </p:blipFill>
          <p:spPr>
            <a:xfrm>
              <a:off x="2517912" y="113701"/>
              <a:ext cx="1903463" cy="495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3695" y="144773"/>
              <a:ext cx="2137789" cy="43375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6" name="Google Shape;116;p2" descr="Изображение выглядит как снимок экрана&#10;&#10;Автоматически созданное описание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38125" y="950925"/>
            <a:ext cx="2294850" cy="3361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 descr="https://lh4.googleusercontent.com/sk5E2Voh-CLR1dEn0P5CXS3sFjRjW5K-LUjXfcHq4vF9-Q3fTa0wc96efmftYTtZ5VFRjRc8wgxSSl-XKKt3slDvaE9AHOYtLCkZKuqtPqYe_jDavEDxfaFe9ma36KD19RWGyVJVEyMCVyIrCVZX2rAEPQ=s20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38925" y="3045475"/>
            <a:ext cx="2507525" cy="3554026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"/>
          <p:cNvSpPr txBox="1"/>
          <p:nvPr/>
        </p:nvSpPr>
        <p:spPr>
          <a:xfrm>
            <a:off x="1311425" y="868350"/>
            <a:ext cx="5103600" cy="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ru-RU" sz="26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Задачи ФНПЦ ПМП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72116" y="5643746"/>
            <a:ext cx="740183" cy="72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2843" y="4011800"/>
            <a:ext cx="734725" cy="729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40325" y="3240749"/>
            <a:ext cx="725922" cy="660300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20"/>
          <p:cNvSpPr txBox="1"/>
          <p:nvPr/>
        </p:nvSpPr>
        <p:spPr>
          <a:xfrm>
            <a:off x="10516275" y="3560875"/>
            <a:ext cx="381899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20"/>
          <p:cNvSpPr/>
          <p:nvPr/>
        </p:nvSpPr>
        <p:spPr>
          <a:xfrm>
            <a:off x="4439816" y="4869161"/>
            <a:ext cx="62646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r>
              <a:rPr lang="ru-RU" sz="12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Круглый стол на тему “Паллиативная помощь пожилым пациентам и людям </a:t>
            </a:r>
            <a:br>
              <a:rPr lang="ru-RU" sz="12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ru-RU" sz="12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с неизлечимыми хроническими заболеваниями, перенесшим COVID-19”</a:t>
            </a:r>
            <a:endParaRPr sz="125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561" name="Google Shape;561;p20"/>
          <p:cNvGrpSpPr/>
          <p:nvPr/>
        </p:nvGrpSpPr>
        <p:grpSpPr>
          <a:xfrm>
            <a:off x="-5596611" y="-363608"/>
            <a:ext cx="13162308" cy="7848965"/>
            <a:chOff x="-6435845" y="-986475"/>
            <a:chExt cx="13717883" cy="7677000"/>
          </a:xfrm>
        </p:grpSpPr>
        <p:sp>
          <p:nvSpPr>
            <p:cNvPr id="562" name="Google Shape;562;p20"/>
            <p:cNvSpPr/>
            <p:nvPr/>
          </p:nvSpPr>
          <p:spPr>
            <a:xfrm>
              <a:off x="-6435845" y="-986475"/>
              <a:ext cx="7677000" cy="7677000"/>
            </a:xfrm>
            <a:prstGeom prst="blockArc">
              <a:avLst>
                <a:gd name="adj1" fmla="val 18900000"/>
                <a:gd name="adj2" fmla="val 2700000"/>
                <a:gd name="adj3" fmla="val 281"/>
              </a:avLst>
            </a:pr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20"/>
            <p:cNvSpPr/>
            <p:nvPr/>
          </p:nvSpPr>
          <p:spPr>
            <a:xfrm>
              <a:off x="409067" y="259300"/>
              <a:ext cx="6671400" cy="518400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20"/>
            <p:cNvSpPr txBox="1"/>
            <p:nvPr/>
          </p:nvSpPr>
          <p:spPr>
            <a:xfrm>
              <a:off x="409067" y="250008"/>
              <a:ext cx="6671400" cy="51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1450" tIns="40625" rIns="40625" bIns="406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Tahoma"/>
                <a:buNone/>
              </a:pPr>
              <a:r>
                <a:rPr lang="ru-RU" sz="1600" b="0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Объем финансирования, тыс. руб.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-70778" y="200152"/>
              <a:ext cx="648000" cy="648000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0"/>
            <p:cNvSpPr/>
            <p:nvPr/>
          </p:nvSpPr>
          <p:spPr>
            <a:xfrm>
              <a:off x="872423" y="981683"/>
              <a:ext cx="6201900" cy="518400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0"/>
            <p:cNvSpPr txBox="1"/>
            <p:nvPr/>
          </p:nvSpPr>
          <p:spPr>
            <a:xfrm>
              <a:off x="811766" y="993225"/>
              <a:ext cx="6201900" cy="51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1450" tIns="40625" rIns="40625" bIns="406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Tahoma"/>
                <a:buNone/>
              </a:pPr>
              <a:r>
                <a:rPr lang="ru-RU" sz="1600" b="0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Количество койко-дней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0"/>
            <p:cNvSpPr/>
            <p:nvPr/>
          </p:nvSpPr>
          <p:spPr>
            <a:xfrm>
              <a:off x="345834" y="915308"/>
              <a:ext cx="648000" cy="648000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0"/>
            <p:cNvSpPr/>
            <p:nvPr/>
          </p:nvSpPr>
          <p:spPr>
            <a:xfrm>
              <a:off x="1135748" y="1712852"/>
              <a:ext cx="5944800" cy="722100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0"/>
            <p:cNvSpPr txBox="1"/>
            <p:nvPr/>
          </p:nvSpPr>
          <p:spPr>
            <a:xfrm>
              <a:off x="1135748" y="1712852"/>
              <a:ext cx="5944800" cy="72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1450" tIns="35550" rIns="35550" bIns="355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Tahoma"/>
                <a:buNone/>
              </a:pPr>
              <a:r>
                <a:rPr lang="ru-RU" sz="1500" b="0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Средний койко-день</a:t>
              </a:r>
              <a:endPara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0"/>
            <p:cNvSpPr/>
            <p:nvPr/>
          </p:nvSpPr>
          <p:spPr>
            <a:xfrm>
              <a:off x="605090" y="1726748"/>
              <a:ext cx="696730" cy="683501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0"/>
            <p:cNvSpPr/>
            <p:nvPr/>
          </p:nvSpPr>
          <p:spPr>
            <a:xfrm>
              <a:off x="1285095" y="2634351"/>
              <a:ext cx="5789224" cy="518400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0"/>
            <p:cNvSpPr txBox="1"/>
            <p:nvPr/>
          </p:nvSpPr>
          <p:spPr>
            <a:xfrm>
              <a:off x="1285095" y="2634351"/>
              <a:ext cx="5789224" cy="51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1450" tIns="40625" rIns="40625" bIns="406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Tahoma"/>
                <a:buNone/>
              </a:pPr>
              <a:r>
                <a:rPr lang="ru-RU" sz="1600" b="0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Количество пролеченных пациентов, чел.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0"/>
            <p:cNvSpPr/>
            <p:nvPr/>
          </p:nvSpPr>
          <p:spPr>
            <a:xfrm>
              <a:off x="662437" y="2550499"/>
              <a:ext cx="685986" cy="653484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0"/>
            <p:cNvSpPr/>
            <p:nvPr/>
          </p:nvSpPr>
          <p:spPr>
            <a:xfrm>
              <a:off x="1202959" y="3296411"/>
              <a:ext cx="5871360" cy="584742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0"/>
            <p:cNvSpPr txBox="1"/>
            <p:nvPr/>
          </p:nvSpPr>
          <p:spPr>
            <a:xfrm>
              <a:off x="1210135" y="3431592"/>
              <a:ext cx="5871361" cy="3250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1450" tIns="40625" rIns="40625" bIns="406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Tahoma"/>
                <a:buNone/>
              </a:pPr>
              <a:r>
                <a:rPr lang="ru-RU" sz="1600" b="0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Общее количество умерших, чел.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664780" y="3244924"/>
              <a:ext cx="685986" cy="651899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20"/>
            <p:cNvSpPr txBox="1"/>
            <p:nvPr/>
          </p:nvSpPr>
          <p:spPr>
            <a:xfrm>
              <a:off x="993837" y="4331459"/>
              <a:ext cx="6201900" cy="28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1450" tIns="35550" rIns="35550" bIns="355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Tahoma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20"/>
            <p:cNvSpPr/>
            <p:nvPr/>
          </p:nvSpPr>
          <p:spPr>
            <a:xfrm>
              <a:off x="409079" y="4683574"/>
              <a:ext cx="6671400" cy="1183200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0"/>
            <p:cNvSpPr txBox="1"/>
            <p:nvPr/>
          </p:nvSpPr>
          <p:spPr>
            <a:xfrm>
              <a:off x="753139" y="4683574"/>
              <a:ext cx="6528899" cy="11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1450" tIns="40625" rIns="40625" bIns="406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400" b="0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НОЗОЛОГИЧЕСКИЕ ФОРМЫ: </a:t>
              </a:r>
              <a:endParaRPr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400" b="0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цереброваскулярные болезни - 45 чел., </a:t>
              </a:r>
              <a:endParaRPr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400" b="0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онкология 32 чел., </a:t>
              </a:r>
              <a:endParaRPr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400" b="0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неврология 12 чел., </a:t>
              </a:r>
              <a:endParaRPr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400" b="0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прочее (множественная соматическая патология) 7 чел.</a:t>
              </a:r>
              <a:endParaRPr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81" name="Google Shape;581;p20"/>
            <p:cNvSpPr/>
            <p:nvPr/>
          </p:nvSpPr>
          <p:spPr>
            <a:xfrm>
              <a:off x="-16558" y="4913446"/>
              <a:ext cx="685988" cy="649923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0"/>
            <p:cNvSpPr/>
            <p:nvPr/>
          </p:nvSpPr>
          <p:spPr>
            <a:xfrm>
              <a:off x="872419" y="3925995"/>
              <a:ext cx="6201900" cy="659700"/>
            </a:xfrm>
            <a:prstGeom prst="rect">
              <a:avLst/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3" name="Google Shape;583;p20"/>
          <p:cNvSpPr txBox="1"/>
          <p:nvPr/>
        </p:nvSpPr>
        <p:spPr>
          <a:xfrm>
            <a:off x="1356001" y="4667407"/>
            <a:ext cx="6007800" cy="660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1450" tIns="40625" rIns="40625" bIns="406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ahoma"/>
              <a:buNone/>
            </a:pPr>
            <a:r>
              <a:rPr lang="ru-RU" sz="11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Граждане РФ:</a:t>
            </a:r>
            <a:endParaRPr sz="11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ahoma"/>
              <a:buNone/>
            </a:pPr>
            <a:r>
              <a:rPr lang="ru-RU" sz="11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Москва - 40%, Московская область - 50%, прочие- 10 % (Курская, Калужская, Воронежская, Владимирская, Саратовская, Ростовская области, Краснодарский край, Республика Крым, Кабардино-Балкарская Республика)</a:t>
            </a:r>
            <a:endParaRPr sz="11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84" name="Google Shape;584;p20"/>
          <p:cNvSpPr/>
          <p:nvPr/>
        </p:nvSpPr>
        <p:spPr>
          <a:xfrm>
            <a:off x="963196" y="4691172"/>
            <a:ext cx="658205" cy="664481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4372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5" name="Google Shape;585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0556" y="5886909"/>
            <a:ext cx="432047" cy="334441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20"/>
          <p:cNvSpPr txBox="1"/>
          <p:nvPr/>
        </p:nvSpPr>
        <p:spPr>
          <a:xfrm>
            <a:off x="7717887" y="3392425"/>
            <a:ext cx="553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96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p20"/>
          <p:cNvSpPr txBox="1"/>
          <p:nvPr/>
        </p:nvSpPr>
        <p:spPr>
          <a:xfrm>
            <a:off x="7728487" y="4178193"/>
            <a:ext cx="56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30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p20"/>
          <p:cNvSpPr txBox="1"/>
          <p:nvPr/>
        </p:nvSpPr>
        <p:spPr>
          <a:xfrm>
            <a:off x="7660653" y="5816731"/>
            <a:ext cx="56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96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9" name="Google Shape;589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4123" y="988266"/>
            <a:ext cx="474850" cy="428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6601" y="1728117"/>
            <a:ext cx="474850" cy="386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73758" y="4845306"/>
            <a:ext cx="432050" cy="374447"/>
          </a:xfrm>
          <a:prstGeom prst="rect">
            <a:avLst/>
          </a:prstGeom>
          <a:noFill/>
          <a:ln w="12700" cap="flat" cmpd="sng">
            <a:solidFill>
              <a:srgbClr val="4372C3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592" name="Google Shape;592;p2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64856" y="2541866"/>
            <a:ext cx="474850" cy="386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2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323674" y="3357898"/>
            <a:ext cx="474900" cy="467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370725" y="4105263"/>
            <a:ext cx="381898" cy="4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496331" y="849599"/>
            <a:ext cx="731176" cy="682975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20"/>
          <p:cNvSpPr txBox="1"/>
          <p:nvPr/>
        </p:nvSpPr>
        <p:spPr>
          <a:xfrm>
            <a:off x="7482901" y="982225"/>
            <a:ext cx="925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23 822,1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7" name="Google Shape;59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05919" y="1579647"/>
            <a:ext cx="734725" cy="682975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20"/>
          <p:cNvSpPr txBox="1"/>
          <p:nvPr/>
        </p:nvSpPr>
        <p:spPr>
          <a:xfrm>
            <a:off x="7591812" y="1711932"/>
            <a:ext cx="661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3 911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Google Shape;599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43593" y="2418308"/>
            <a:ext cx="734822" cy="682975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20"/>
          <p:cNvSpPr txBox="1"/>
          <p:nvPr/>
        </p:nvSpPr>
        <p:spPr>
          <a:xfrm>
            <a:off x="7720054" y="2576094"/>
            <a:ext cx="38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41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20"/>
          <p:cNvSpPr/>
          <p:nvPr/>
        </p:nvSpPr>
        <p:spPr>
          <a:xfrm>
            <a:off x="8534400" y="0"/>
            <a:ext cx="3657600" cy="6858000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20"/>
          <p:cNvSpPr/>
          <p:nvPr/>
        </p:nvSpPr>
        <p:spPr>
          <a:xfrm>
            <a:off x="8707690" y="2598209"/>
            <a:ext cx="3311020" cy="3277558"/>
          </a:xfrm>
          <a:prstGeom prst="ellipse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3" name="Google Shape;603;p2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94010" y="2928184"/>
            <a:ext cx="1967553" cy="2640947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20"/>
          <p:cNvSpPr txBox="1"/>
          <p:nvPr/>
        </p:nvSpPr>
        <p:spPr>
          <a:xfrm>
            <a:off x="8866392" y="438063"/>
            <a:ext cx="2850300" cy="1692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ru-RU" sz="26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Отделение паллиативной медицинской помощи</a:t>
            </a:r>
            <a:endParaRPr/>
          </a:p>
        </p:txBody>
      </p:sp>
      <p:grpSp>
        <p:nvGrpSpPr>
          <p:cNvPr id="605" name="Google Shape;605;p20"/>
          <p:cNvGrpSpPr/>
          <p:nvPr/>
        </p:nvGrpSpPr>
        <p:grpSpPr>
          <a:xfrm>
            <a:off x="223695" y="113701"/>
            <a:ext cx="4197680" cy="495897"/>
            <a:chOff x="223695" y="113701"/>
            <a:chExt cx="4197680" cy="495897"/>
          </a:xfrm>
        </p:grpSpPr>
        <p:pic>
          <p:nvPicPr>
            <p:cNvPr id="606" name="Google Shape;606;p20" descr="Первый Московский государственный медицинский университет имени И ..."/>
            <p:cNvPicPr preferRelativeResize="0"/>
            <p:nvPr/>
          </p:nvPicPr>
          <p:blipFill rotWithShape="1">
            <a:blip r:embed="rId14">
              <a:alphaModFix/>
            </a:blip>
            <a:srcRect l="7324" t="35218" r="6609" b="35271"/>
            <a:stretch/>
          </p:blipFill>
          <p:spPr>
            <a:xfrm>
              <a:off x="2517912" y="113701"/>
              <a:ext cx="1903463" cy="495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7" name="Google Shape;607;p20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223695" y="144773"/>
              <a:ext cx="2137789" cy="43375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1"/>
          <p:cNvSpPr/>
          <p:nvPr/>
        </p:nvSpPr>
        <p:spPr>
          <a:xfrm>
            <a:off x="9984432" y="1858590"/>
            <a:ext cx="1034408" cy="1094273"/>
          </a:xfrm>
          <a:custGeom>
            <a:avLst/>
            <a:gdLst/>
            <a:ahLst/>
            <a:cxnLst/>
            <a:rect l="l" t="t" r="r" b="b"/>
            <a:pathLst>
              <a:path w="306916" h="306794" extrusionOk="0">
                <a:moveTo>
                  <a:pt x="305329" y="1587"/>
                </a:moveTo>
                <a:cubicBezTo>
                  <a:pt x="304271" y="529"/>
                  <a:pt x="302683" y="0"/>
                  <a:pt x="301096" y="0"/>
                </a:cubicBezTo>
                <a:cubicBezTo>
                  <a:pt x="301096" y="0"/>
                  <a:pt x="301096" y="0"/>
                  <a:pt x="301096" y="0"/>
                </a:cubicBezTo>
                <a:lnTo>
                  <a:pt x="110596" y="1058"/>
                </a:lnTo>
                <a:cubicBezTo>
                  <a:pt x="109538" y="1058"/>
                  <a:pt x="109008" y="1058"/>
                  <a:pt x="108479" y="1587"/>
                </a:cubicBezTo>
                <a:cubicBezTo>
                  <a:pt x="108479" y="1587"/>
                  <a:pt x="108479" y="1587"/>
                  <a:pt x="108479" y="1587"/>
                </a:cubicBezTo>
                <a:cubicBezTo>
                  <a:pt x="108479" y="1587"/>
                  <a:pt x="108479" y="1587"/>
                  <a:pt x="108479" y="1587"/>
                </a:cubicBezTo>
                <a:cubicBezTo>
                  <a:pt x="107421" y="2116"/>
                  <a:pt x="106892" y="2645"/>
                  <a:pt x="105833" y="3702"/>
                </a:cubicBezTo>
                <a:cubicBezTo>
                  <a:pt x="105833" y="3702"/>
                  <a:pt x="105304" y="4232"/>
                  <a:pt x="105304" y="4232"/>
                </a:cubicBezTo>
                <a:cubicBezTo>
                  <a:pt x="104775" y="5290"/>
                  <a:pt x="104246" y="6347"/>
                  <a:pt x="104246" y="7406"/>
                </a:cubicBezTo>
                <a:cubicBezTo>
                  <a:pt x="104246" y="7406"/>
                  <a:pt x="104246" y="7406"/>
                  <a:pt x="104246" y="7406"/>
                </a:cubicBezTo>
                <a:lnTo>
                  <a:pt x="104246" y="87807"/>
                </a:lnTo>
                <a:lnTo>
                  <a:pt x="6350" y="87807"/>
                </a:lnTo>
                <a:cubicBezTo>
                  <a:pt x="2646" y="87807"/>
                  <a:pt x="0" y="90451"/>
                  <a:pt x="0" y="94155"/>
                </a:cubicBezTo>
                <a:lnTo>
                  <a:pt x="0" y="302563"/>
                </a:lnTo>
                <a:cubicBezTo>
                  <a:pt x="0" y="306266"/>
                  <a:pt x="2646" y="308911"/>
                  <a:pt x="6350" y="308911"/>
                </a:cubicBezTo>
                <a:lnTo>
                  <a:pt x="197379" y="308911"/>
                </a:lnTo>
                <a:cubicBezTo>
                  <a:pt x="201083" y="308911"/>
                  <a:pt x="203729" y="306266"/>
                  <a:pt x="203729" y="302563"/>
                </a:cubicBezTo>
                <a:lnTo>
                  <a:pt x="203729" y="222162"/>
                </a:lnTo>
                <a:lnTo>
                  <a:pt x="301625" y="221104"/>
                </a:lnTo>
                <a:cubicBezTo>
                  <a:pt x="305329" y="221104"/>
                  <a:pt x="307975" y="218459"/>
                  <a:pt x="307975" y="214756"/>
                </a:cubicBezTo>
                <a:lnTo>
                  <a:pt x="307975" y="6347"/>
                </a:lnTo>
                <a:cubicBezTo>
                  <a:pt x="306917" y="4232"/>
                  <a:pt x="306387" y="2645"/>
                  <a:pt x="305329" y="1587"/>
                </a:cubicBezTo>
                <a:close/>
                <a:moveTo>
                  <a:pt x="116417" y="22216"/>
                </a:moveTo>
                <a:lnTo>
                  <a:pt x="181504" y="87278"/>
                </a:lnTo>
                <a:lnTo>
                  <a:pt x="116417" y="87278"/>
                </a:lnTo>
                <a:lnTo>
                  <a:pt x="116417" y="22216"/>
                </a:lnTo>
                <a:close/>
                <a:moveTo>
                  <a:pt x="190500" y="295158"/>
                </a:moveTo>
                <a:lnTo>
                  <a:pt x="12171" y="295158"/>
                </a:lnTo>
                <a:lnTo>
                  <a:pt x="12171" y="99444"/>
                </a:lnTo>
                <a:lnTo>
                  <a:pt x="110067" y="99444"/>
                </a:lnTo>
                <a:lnTo>
                  <a:pt x="190500" y="99444"/>
                </a:lnTo>
                <a:lnTo>
                  <a:pt x="190500" y="295158"/>
                </a:lnTo>
                <a:close/>
                <a:moveTo>
                  <a:pt x="294217" y="207880"/>
                </a:moveTo>
                <a:lnTo>
                  <a:pt x="202671" y="208409"/>
                </a:lnTo>
                <a:lnTo>
                  <a:pt x="202671" y="93096"/>
                </a:lnTo>
                <a:cubicBezTo>
                  <a:pt x="202671" y="92567"/>
                  <a:pt x="202671" y="92567"/>
                  <a:pt x="202671" y="92039"/>
                </a:cubicBezTo>
                <a:cubicBezTo>
                  <a:pt x="202671" y="91510"/>
                  <a:pt x="202671" y="91510"/>
                  <a:pt x="202671" y="90980"/>
                </a:cubicBezTo>
                <a:cubicBezTo>
                  <a:pt x="202142" y="89923"/>
                  <a:pt x="202142" y="88865"/>
                  <a:pt x="201083" y="88336"/>
                </a:cubicBezTo>
                <a:lnTo>
                  <a:pt x="124883" y="12166"/>
                </a:lnTo>
                <a:lnTo>
                  <a:pt x="294217" y="11637"/>
                </a:lnTo>
                <a:lnTo>
                  <a:pt x="294217" y="207880"/>
                </a:lnTo>
                <a:close/>
                <a:moveTo>
                  <a:pt x="28575" y="124834"/>
                </a:moveTo>
                <a:lnTo>
                  <a:pt x="28575" y="183548"/>
                </a:lnTo>
                <a:cubicBezTo>
                  <a:pt x="28575" y="187251"/>
                  <a:pt x="31221" y="189896"/>
                  <a:pt x="34925" y="189896"/>
                </a:cubicBezTo>
                <a:lnTo>
                  <a:pt x="167746" y="189896"/>
                </a:lnTo>
                <a:cubicBezTo>
                  <a:pt x="171450" y="189896"/>
                  <a:pt x="174096" y="187251"/>
                  <a:pt x="174096" y="183548"/>
                </a:cubicBezTo>
                <a:lnTo>
                  <a:pt x="174096" y="124834"/>
                </a:lnTo>
                <a:cubicBezTo>
                  <a:pt x="174096" y="121131"/>
                  <a:pt x="171450" y="118486"/>
                  <a:pt x="167746" y="118486"/>
                </a:cubicBezTo>
                <a:lnTo>
                  <a:pt x="34925" y="118486"/>
                </a:lnTo>
                <a:cubicBezTo>
                  <a:pt x="31750" y="118486"/>
                  <a:pt x="28575" y="121131"/>
                  <a:pt x="28575" y="124834"/>
                </a:cubicBezTo>
                <a:close/>
                <a:moveTo>
                  <a:pt x="41275" y="131182"/>
                </a:moveTo>
                <a:lnTo>
                  <a:pt x="161396" y="131182"/>
                </a:lnTo>
                <a:lnTo>
                  <a:pt x="161396" y="177729"/>
                </a:lnTo>
                <a:lnTo>
                  <a:pt x="41275" y="177729"/>
                </a:lnTo>
                <a:lnTo>
                  <a:pt x="41275" y="131182"/>
                </a:lnTo>
                <a:close/>
                <a:moveTo>
                  <a:pt x="166688" y="220575"/>
                </a:moveTo>
                <a:cubicBezTo>
                  <a:pt x="166688" y="224278"/>
                  <a:pt x="164042" y="226923"/>
                  <a:pt x="160337" y="226923"/>
                </a:cubicBezTo>
                <a:lnTo>
                  <a:pt x="41275" y="226923"/>
                </a:lnTo>
                <a:cubicBezTo>
                  <a:pt x="37571" y="226923"/>
                  <a:pt x="34925" y="224278"/>
                  <a:pt x="34925" y="220575"/>
                </a:cubicBezTo>
                <a:cubicBezTo>
                  <a:pt x="34925" y="216872"/>
                  <a:pt x="37571" y="214227"/>
                  <a:pt x="41275" y="214227"/>
                </a:cubicBezTo>
                <a:lnTo>
                  <a:pt x="160337" y="214227"/>
                </a:lnTo>
                <a:cubicBezTo>
                  <a:pt x="164042" y="214227"/>
                  <a:pt x="166688" y="216872"/>
                  <a:pt x="166688" y="220575"/>
                </a:cubicBezTo>
                <a:close/>
                <a:moveTo>
                  <a:pt x="166688" y="250197"/>
                </a:moveTo>
                <a:cubicBezTo>
                  <a:pt x="166688" y="253899"/>
                  <a:pt x="164042" y="256544"/>
                  <a:pt x="160337" y="256544"/>
                </a:cubicBezTo>
                <a:lnTo>
                  <a:pt x="41275" y="256544"/>
                </a:lnTo>
                <a:cubicBezTo>
                  <a:pt x="37571" y="256544"/>
                  <a:pt x="34925" y="253899"/>
                  <a:pt x="34925" y="250197"/>
                </a:cubicBezTo>
                <a:cubicBezTo>
                  <a:pt x="34925" y="246494"/>
                  <a:pt x="37571" y="243849"/>
                  <a:pt x="41275" y="243849"/>
                </a:cubicBezTo>
                <a:lnTo>
                  <a:pt x="160337" y="243849"/>
                </a:lnTo>
                <a:cubicBezTo>
                  <a:pt x="164042" y="243849"/>
                  <a:pt x="166688" y="246494"/>
                  <a:pt x="166688" y="250197"/>
                </a:cubicBezTo>
                <a:close/>
                <a:moveTo>
                  <a:pt x="223308" y="112668"/>
                </a:moveTo>
                <a:lnTo>
                  <a:pt x="270933" y="112668"/>
                </a:lnTo>
                <a:cubicBezTo>
                  <a:pt x="274637" y="112668"/>
                  <a:pt x="277283" y="115313"/>
                  <a:pt x="277283" y="119015"/>
                </a:cubicBezTo>
                <a:lnTo>
                  <a:pt x="277283" y="177729"/>
                </a:lnTo>
                <a:cubicBezTo>
                  <a:pt x="277283" y="181432"/>
                  <a:pt x="274637" y="184077"/>
                  <a:pt x="270933" y="184077"/>
                </a:cubicBezTo>
                <a:lnTo>
                  <a:pt x="223308" y="184077"/>
                </a:lnTo>
                <a:cubicBezTo>
                  <a:pt x="219604" y="184077"/>
                  <a:pt x="216958" y="181432"/>
                  <a:pt x="216958" y="177729"/>
                </a:cubicBezTo>
                <a:cubicBezTo>
                  <a:pt x="216958" y="174027"/>
                  <a:pt x="219604" y="171382"/>
                  <a:pt x="223308" y="171382"/>
                </a:cubicBezTo>
                <a:lnTo>
                  <a:pt x="265112" y="171382"/>
                </a:lnTo>
                <a:lnTo>
                  <a:pt x="265112" y="124834"/>
                </a:lnTo>
                <a:lnTo>
                  <a:pt x="223308" y="124834"/>
                </a:lnTo>
                <a:cubicBezTo>
                  <a:pt x="219604" y="124834"/>
                  <a:pt x="216958" y="122189"/>
                  <a:pt x="216958" y="118486"/>
                </a:cubicBezTo>
                <a:cubicBezTo>
                  <a:pt x="216958" y="115842"/>
                  <a:pt x="219604" y="112668"/>
                  <a:pt x="223308" y="112668"/>
                </a:cubicBezTo>
                <a:close/>
                <a:moveTo>
                  <a:pt x="263525" y="88865"/>
                </a:moveTo>
                <a:lnTo>
                  <a:pt x="212196" y="88865"/>
                </a:lnTo>
                <a:cubicBezTo>
                  <a:pt x="208491" y="88865"/>
                  <a:pt x="205846" y="86220"/>
                  <a:pt x="205846" y="82517"/>
                </a:cubicBezTo>
                <a:cubicBezTo>
                  <a:pt x="205846" y="78815"/>
                  <a:pt x="208491" y="76170"/>
                  <a:pt x="212196" y="76170"/>
                </a:cubicBezTo>
                <a:lnTo>
                  <a:pt x="263525" y="76170"/>
                </a:lnTo>
                <a:cubicBezTo>
                  <a:pt x="267229" y="76170"/>
                  <a:pt x="269875" y="78815"/>
                  <a:pt x="269875" y="82517"/>
                </a:cubicBezTo>
                <a:cubicBezTo>
                  <a:pt x="269875" y="85691"/>
                  <a:pt x="267229" y="88865"/>
                  <a:pt x="263525" y="88865"/>
                </a:cubicBezTo>
                <a:close/>
                <a:moveTo>
                  <a:pt x="176212" y="52896"/>
                </a:moveTo>
                <a:cubicBezTo>
                  <a:pt x="176212" y="49193"/>
                  <a:pt x="178858" y="46548"/>
                  <a:pt x="182563" y="46548"/>
                </a:cubicBezTo>
                <a:lnTo>
                  <a:pt x="263525" y="46548"/>
                </a:lnTo>
                <a:cubicBezTo>
                  <a:pt x="267229" y="46548"/>
                  <a:pt x="269875" y="49193"/>
                  <a:pt x="269875" y="52896"/>
                </a:cubicBezTo>
                <a:cubicBezTo>
                  <a:pt x="269875" y="56598"/>
                  <a:pt x="267229" y="59243"/>
                  <a:pt x="263525" y="59243"/>
                </a:cubicBezTo>
                <a:lnTo>
                  <a:pt x="182563" y="59243"/>
                </a:lnTo>
                <a:cubicBezTo>
                  <a:pt x="179387" y="59243"/>
                  <a:pt x="176212" y="56598"/>
                  <a:pt x="176212" y="5289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614" name="Google Shape;614;p21"/>
          <p:cNvGraphicFramePr/>
          <p:nvPr>
            <p:extLst>
              <p:ext uri="{D42A27DB-BD31-4B8C-83A1-F6EECF244321}">
                <p14:modId xmlns:p14="http://schemas.microsoft.com/office/powerpoint/2010/main" val="1573156086"/>
              </p:ext>
            </p:extLst>
          </p:nvPr>
        </p:nvGraphicFramePr>
        <p:xfrm>
          <a:off x="238672" y="665312"/>
          <a:ext cx="11953328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15" name="Google Shape;615;p21"/>
          <p:cNvCxnSpPr/>
          <p:nvPr/>
        </p:nvCxnSpPr>
        <p:spPr>
          <a:xfrm>
            <a:off x="7464152" y="1764816"/>
            <a:ext cx="360040" cy="0"/>
          </a:xfrm>
          <a:prstGeom prst="straightConnector1">
            <a:avLst/>
          </a:prstGeom>
          <a:noFill/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616" name="Google Shape;616;p21"/>
          <p:cNvCxnSpPr/>
          <p:nvPr/>
        </p:nvCxnSpPr>
        <p:spPr>
          <a:xfrm>
            <a:off x="7464152" y="2996952"/>
            <a:ext cx="360040" cy="0"/>
          </a:xfrm>
          <a:prstGeom prst="straightConnector1">
            <a:avLst/>
          </a:prstGeom>
          <a:noFill/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617" name="Google Shape;617;p21"/>
          <p:cNvCxnSpPr/>
          <p:nvPr/>
        </p:nvCxnSpPr>
        <p:spPr>
          <a:xfrm>
            <a:off x="7464152" y="4221088"/>
            <a:ext cx="360040" cy="0"/>
          </a:xfrm>
          <a:prstGeom prst="straightConnector1">
            <a:avLst/>
          </a:prstGeom>
          <a:noFill/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618" name="Google Shape;618;p21"/>
          <p:cNvCxnSpPr/>
          <p:nvPr/>
        </p:nvCxnSpPr>
        <p:spPr>
          <a:xfrm>
            <a:off x="7464152" y="4869160"/>
            <a:ext cx="360040" cy="0"/>
          </a:xfrm>
          <a:prstGeom prst="straightConnector1">
            <a:avLst/>
          </a:prstGeom>
          <a:noFill/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619" name="Google Shape;619;p21"/>
          <p:cNvCxnSpPr/>
          <p:nvPr/>
        </p:nvCxnSpPr>
        <p:spPr>
          <a:xfrm>
            <a:off x="7464152" y="5517232"/>
            <a:ext cx="360040" cy="0"/>
          </a:xfrm>
          <a:prstGeom prst="straightConnector1">
            <a:avLst/>
          </a:prstGeom>
          <a:noFill/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620" name="Google Shape;620;p21"/>
          <p:cNvCxnSpPr/>
          <p:nvPr/>
        </p:nvCxnSpPr>
        <p:spPr>
          <a:xfrm>
            <a:off x="7464152" y="6165304"/>
            <a:ext cx="360040" cy="0"/>
          </a:xfrm>
          <a:prstGeom prst="straightConnector1">
            <a:avLst/>
          </a:prstGeom>
          <a:noFill/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621" name="Google Shape;621;p21"/>
          <p:cNvGrpSpPr/>
          <p:nvPr/>
        </p:nvGrpSpPr>
        <p:grpSpPr>
          <a:xfrm>
            <a:off x="223695" y="113701"/>
            <a:ext cx="4197680" cy="495897"/>
            <a:chOff x="223695" y="113701"/>
            <a:chExt cx="4197680" cy="495897"/>
          </a:xfrm>
        </p:grpSpPr>
        <p:pic>
          <p:nvPicPr>
            <p:cNvPr id="622" name="Google Shape;622;p21" descr="Первый Московский государственный медицинский университет имени И ..."/>
            <p:cNvPicPr preferRelativeResize="0"/>
            <p:nvPr/>
          </p:nvPicPr>
          <p:blipFill rotWithShape="1">
            <a:blip r:embed="rId4">
              <a:alphaModFix/>
            </a:blip>
            <a:srcRect l="7324" t="35218" r="6609" b="35271"/>
            <a:stretch/>
          </p:blipFill>
          <p:spPr>
            <a:xfrm>
              <a:off x="2517912" y="113701"/>
              <a:ext cx="1903463" cy="495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3" name="Google Shape;623;p2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3695" y="144773"/>
              <a:ext cx="2137789" cy="43375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22"/>
          <p:cNvSpPr txBox="1">
            <a:spLocks noGrp="1"/>
          </p:cNvSpPr>
          <p:nvPr>
            <p:ph type="title"/>
          </p:nvPr>
        </p:nvSpPr>
        <p:spPr>
          <a:xfrm>
            <a:off x="1967250" y="681938"/>
            <a:ext cx="8257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ru-RU" sz="18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Государственная интегрированная информационная система управления общественными финансами «Электронный бюджет» </a:t>
            </a:r>
            <a:endParaRPr sz="1800" b="1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29" name="Google Shape;629;p22"/>
          <p:cNvSpPr/>
          <p:nvPr/>
        </p:nvSpPr>
        <p:spPr>
          <a:xfrm>
            <a:off x="10725732" y="113690"/>
            <a:ext cx="1034307" cy="1094488"/>
          </a:xfrm>
          <a:custGeom>
            <a:avLst/>
            <a:gdLst/>
            <a:ahLst/>
            <a:cxnLst/>
            <a:rect l="l" t="t" r="r" b="b"/>
            <a:pathLst>
              <a:path w="306916" h="306794" extrusionOk="0">
                <a:moveTo>
                  <a:pt x="305329" y="1587"/>
                </a:moveTo>
                <a:cubicBezTo>
                  <a:pt x="304271" y="529"/>
                  <a:pt x="302683" y="0"/>
                  <a:pt x="301096" y="0"/>
                </a:cubicBezTo>
                <a:cubicBezTo>
                  <a:pt x="301096" y="0"/>
                  <a:pt x="301096" y="0"/>
                  <a:pt x="301096" y="0"/>
                </a:cubicBezTo>
                <a:lnTo>
                  <a:pt x="110596" y="1058"/>
                </a:lnTo>
                <a:cubicBezTo>
                  <a:pt x="109538" y="1058"/>
                  <a:pt x="109008" y="1058"/>
                  <a:pt x="108479" y="1587"/>
                </a:cubicBezTo>
                <a:cubicBezTo>
                  <a:pt x="108479" y="1587"/>
                  <a:pt x="108479" y="1587"/>
                  <a:pt x="108479" y="1587"/>
                </a:cubicBezTo>
                <a:cubicBezTo>
                  <a:pt x="108479" y="1587"/>
                  <a:pt x="108479" y="1587"/>
                  <a:pt x="108479" y="1587"/>
                </a:cubicBezTo>
                <a:cubicBezTo>
                  <a:pt x="107421" y="2116"/>
                  <a:pt x="106892" y="2645"/>
                  <a:pt x="105833" y="3702"/>
                </a:cubicBezTo>
                <a:cubicBezTo>
                  <a:pt x="105833" y="3702"/>
                  <a:pt x="105304" y="4232"/>
                  <a:pt x="105304" y="4232"/>
                </a:cubicBezTo>
                <a:cubicBezTo>
                  <a:pt x="104775" y="5290"/>
                  <a:pt x="104246" y="6347"/>
                  <a:pt x="104246" y="7406"/>
                </a:cubicBezTo>
                <a:cubicBezTo>
                  <a:pt x="104246" y="7406"/>
                  <a:pt x="104246" y="7406"/>
                  <a:pt x="104246" y="7406"/>
                </a:cubicBezTo>
                <a:lnTo>
                  <a:pt x="104246" y="87807"/>
                </a:lnTo>
                <a:lnTo>
                  <a:pt x="6350" y="87807"/>
                </a:lnTo>
                <a:cubicBezTo>
                  <a:pt x="2646" y="87807"/>
                  <a:pt x="0" y="90451"/>
                  <a:pt x="0" y="94155"/>
                </a:cubicBezTo>
                <a:lnTo>
                  <a:pt x="0" y="302563"/>
                </a:lnTo>
                <a:cubicBezTo>
                  <a:pt x="0" y="306266"/>
                  <a:pt x="2646" y="308911"/>
                  <a:pt x="6350" y="308911"/>
                </a:cubicBezTo>
                <a:lnTo>
                  <a:pt x="197379" y="308911"/>
                </a:lnTo>
                <a:cubicBezTo>
                  <a:pt x="201083" y="308911"/>
                  <a:pt x="203729" y="306266"/>
                  <a:pt x="203729" y="302563"/>
                </a:cubicBezTo>
                <a:lnTo>
                  <a:pt x="203729" y="222162"/>
                </a:lnTo>
                <a:lnTo>
                  <a:pt x="301625" y="221104"/>
                </a:lnTo>
                <a:cubicBezTo>
                  <a:pt x="305329" y="221104"/>
                  <a:pt x="307975" y="218459"/>
                  <a:pt x="307975" y="214756"/>
                </a:cubicBezTo>
                <a:lnTo>
                  <a:pt x="307975" y="6347"/>
                </a:lnTo>
                <a:cubicBezTo>
                  <a:pt x="306917" y="4232"/>
                  <a:pt x="306387" y="2645"/>
                  <a:pt x="305329" y="1587"/>
                </a:cubicBezTo>
                <a:close/>
                <a:moveTo>
                  <a:pt x="116417" y="22216"/>
                </a:moveTo>
                <a:lnTo>
                  <a:pt x="181504" y="87278"/>
                </a:lnTo>
                <a:lnTo>
                  <a:pt x="116417" y="87278"/>
                </a:lnTo>
                <a:lnTo>
                  <a:pt x="116417" y="22216"/>
                </a:lnTo>
                <a:close/>
                <a:moveTo>
                  <a:pt x="190500" y="295158"/>
                </a:moveTo>
                <a:lnTo>
                  <a:pt x="12171" y="295158"/>
                </a:lnTo>
                <a:lnTo>
                  <a:pt x="12171" y="99444"/>
                </a:lnTo>
                <a:lnTo>
                  <a:pt x="110067" y="99444"/>
                </a:lnTo>
                <a:lnTo>
                  <a:pt x="190500" y="99444"/>
                </a:lnTo>
                <a:lnTo>
                  <a:pt x="190500" y="295158"/>
                </a:lnTo>
                <a:close/>
                <a:moveTo>
                  <a:pt x="294217" y="207880"/>
                </a:moveTo>
                <a:lnTo>
                  <a:pt x="202671" y="208409"/>
                </a:lnTo>
                <a:lnTo>
                  <a:pt x="202671" y="93096"/>
                </a:lnTo>
                <a:cubicBezTo>
                  <a:pt x="202671" y="92567"/>
                  <a:pt x="202671" y="92567"/>
                  <a:pt x="202671" y="92039"/>
                </a:cubicBezTo>
                <a:cubicBezTo>
                  <a:pt x="202671" y="91510"/>
                  <a:pt x="202671" y="91510"/>
                  <a:pt x="202671" y="90980"/>
                </a:cubicBezTo>
                <a:cubicBezTo>
                  <a:pt x="202142" y="89923"/>
                  <a:pt x="202142" y="88865"/>
                  <a:pt x="201083" y="88336"/>
                </a:cubicBezTo>
                <a:lnTo>
                  <a:pt x="124883" y="12166"/>
                </a:lnTo>
                <a:lnTo>
                  <a:pt x="294217" y="11637"/>
                </a:lnTo>
                <a:lnTo>
                  <a:pt x="294217" y="207880"/>
                </a:lnTo>
                <a:close/>
                <a:moveTo>
                  <a:pt x="28575" y="124834"/>
                </a:moveTo>
                <a:lnTo>
                  <a:pt x="28575" y="183548"/>
                </a:lnTo>
                <a:cubicBezTo>
                  <a:pt x="28575" y="187251"/>
                  <a:pt x="31221" y="189896"/>
                  <a:pt x="34925" y="189896"/>
                </a:cubicBezTo>
                <a:lnTo>
                  <a:pt x="167746" y="189896"/>
                </a:lnTo>
                <a:cubicBezTo>
                  <a:pt x="171450" y="189896"/>
                  <a:pt x="174096" y="187251"/>
                  <a:pt x="174096" y="183548"/>
                </a:cubicBezTo>
                <a:lnTo>
                  <a:pt x="174096" y="124834"/>
                </a:lnTo>
                <a:cubicBezTo>
                  <a:pt x="174096" y="121131"/>
                  <a:pt x="171450" y="118486"/>
                  <a:pt x="167746" y="118486"/>
                </a:cubicBezTo>
                <a:lnTo>
                  <a:pt x="34925" y="118486"/>
                </a:lnTo>
                <a:cubicBezTo>
                  <a:pt x="31750" y="118486"/>
                  <a:pt x="28575" y="121131"/>
                  <a:pt x="28575" y="124834"/>
                </a:cubicBezTo>
                <a:close/>
                <a:moveTo>
                  <a:pt x="41275" y="131182"/>
                </a:moveTo>
                <a:lnTo>
                  <a:pt x="161396" y="131182"/>
                </a:lnTo>
                <a:lnTo>
                  <a:pt x="161396" y="177729"/>
                </a:lnTo>
                <a:lnTo>
                  <a:pt x="41275" y="177729"/>
                </a:lnTo>
                <a:lnTo>
                  <a:pt x="41275" y="131182"/>
                </a:lnTo>
                <a:close/>
                <a:moveTo>
                  <a:pt x="166688" y="220575"/>
                </a:moveTo>
                <a:cubicBezTo>
                  <a:pt x="166688" y="224278"/>
                  <a:pt x="164042" y="226923"/>
                  <a:pt x="160337" y="226923"/>
                </a:cubicBezTo>
                <a:lnTo>
                  <a:pt x="41275" y="226923"/>
                </a:lnTo>
                <a:cubicBezTo>
                  <a:pt x="37571" y="226923"/>
                  <a:pt x="34925" y="224278"/>
                  <a:pt x="34925" y="220575"/>
                </a:cubicBezTo>
                <a:cubicBezTo>
                  <a:pt x="34925" y="216872"/>
                  <a:pt x="37571" y="214227"/>
                  <a:pt x="41275" y="214227"/>
                </a:cubicBezTo>
                <a:lnTo>
                  <a:pt x="160337" y="214227"/>
                </a:lnTo>
                <a:cubicBezTo>
                  <a:pt x="164042" y="214227"/>
                  <a:pt x="166688" y="216872"/>
                  <a:pt x="166688" y="220575"/>
                </a:cubicBezTo>
                <a:close/>
                <a:moveTo>
                  <a:pt x="166688" y="250197"/>
                </a:moveTo>
                <a:cubicBezTo>
                  <a:pt x="166688" y="253899"/>
                  <a:pt x="164042" y="256544"/>
                  <a:pt x="160337" y="256544"/>
                </a:cubicBezTo>
                <a:lnTo>
                  <a:pt x="41275" y="256544"/>
                </a:lnTo>
                <a:cubicBezTo>
                  <a:pt x="37571" y="256544"/>
                  <a:pt x="34925" y="253899"/>
                  <a:pt x="34925" y="250197"/>
                </a:cubicBezTo>
                <a:cubicBezTo>
                  <a:pt x="34925" y="246494"/>
                  <a:pt x="37571" y="243849"/>
                  <a:pt x="41275" y="243849"/>
                </a:cubicBezTo>
                <a:lnTo>
                  <a:pt x="160337" y="243849"/>
                </a:lnTo>
                <a:cubicBezTo>
                  <a:pt x="164042" y="243849"/>
                  <a:pt x="166688" y="246494"/>
                  <a:pt x="166688" y="250197"/>
                </a:cubicBezTo>
                <a:close/>
                <a:moveTo>
                  <a:pt x="223308" y="112668"/>
                </a:moveTo>
                <a:lnTo>
                  <a:pt x="270933" y="112668"/>
                </a:lnTo>
                <a:cubicBezTo>
                  <a:pt x="274637" y="112668"/>
                  <a:pt x="277283" y="115313"/>
                  <a:pt x="277283" y="119015"/>
                </a:cubicBezTo>
                <a:lnTo>
                  <a:pt x="277283" y="177729"/>
                </a:lnTo>
                <a:cubicBezTo>
                  <a:pt x="277283" y="181432"/>
                  <a:pt x="274637" y="184077"/>
                  <a:pt x="270933" y="184077"/>
                </a:cubicBezTo>
                <a:lnTo>
                  <a:pt x="223308" y="184077"/>
                </a:lnTo>
                <a:cubicBezTo>
                  <a:pt x="219604" y="184077"/>
                  <a:pt x="216958" y="181432"/>
                  <a:pt x="216958" y="177729"/>
                </a:cubicBezTo>
                <a:cubicBezTo>
                  <a:pt x="216958" y="174027"/>
                  <a:pt x="219604" y="171382"/>
                  <a:pt x="223308" y="171382"/>
                </a:cubicBezTo>
                <a:lnTo>
                  <a:pt x="265112" y="171382"/>
                </a:lnTo>
                <a:lnTo>
                  <a:pt x="265112" y="124834"/>
                </a:lnTo>
                <a:lnTo>
                  <a:pt x="223308" y="124834"/>
                </a:lnTo>
                <a:cubicBezTo>
                  <a:pt x="219604" y="124834"/>
                  <a:pt x="216958" y="122189"/>
                  <a:pt x="216958" y="118486"/>
                </a:cubicBezTo>
                <a:cubicBezTo>
                  <a:pt x="216958" y="115842"/>
                  <a:pt x="219604" y="112668"/>
                  <a:pt x="223308" y="112668"/>
                </a:cubicBezTo>
                <a:close/>
                <a:moveTo>
                  <a:pt x="263525" y="88865"/>
                </a:moveTo>
                <a:lnTo>
                  <a:pt x="212196" y="88865"/>
                </a:lnTo>
                <a:cubicBezTo>
                  <a:pt x="208491" y="88865"/>
                  <a:pt x="205846" y="86220"/>
                  <a:pt x="205846" y="82517"/>
                </a:cubicBezTo>
                <a:cubicBezTo>
                  <a:pt x="205846" y="78815"/>
                  <a:pt x="208491" y="76170"/>
                  <a:pt x="212196" y="76170"/>
                </a:cubicBezTo>
                <a:lnTo>
                  <a:pt x="263525" y="76170"/>
                </a:lnTo>
                <a:cubicBezTo>
                  <a:pt x="267229" y="76170"/>
                  <a:pt x="269875" y="78815"/>
                  <a:pt x="269875" y="82517"/>
                </a:cubicBezTo>
                <a:cubicBezTo>
                  <a:pt x="269875" y="85691"/>
                  <a:pt x="267229" y="88865"/>
                  <a:pt x="263525" y="88865"/>
                </a:cubicBezTo>
                <a:close/>
                <a:moveTo>
                  <a:pt x="176212" y="52896"/>
                </a:moveTo>
                <a:cubicBezTo>
                  <a:pt x="176212" y="49193"/>
                  <a:pt x="178858" y="46548"/>
                  <a:pt x="182563" y="46548"/>
                </a:cubicBezTo>
                <a:lnTo>
                  <a:pt x="263525" y="46548"/>
                </a:lnTo>
                <a:cubicBezTo>
                  <a:pt x="267229" y="46548"/>
                  <a:pt x="269875" y="49193"/>
                  <a:pt x="269875" y="52896"/>
                </a:cubicBezTo>
                <a:cubicBezTo>
                  <a:pt x="269875" y="56598"/>
                  <a:pt x="267229" y="59243"/>
                  <a:pt x="263525" y="59243"/>
                </a:cubicBezTo>
                <a:lnTo>
                  <a:pt x="182563" y="59243"/>
                </a:lnTo>
                <a:cubicBezTo>
                  <a:pt x="179387" y="59243"/>
                  <a:pt x="176212" y="56598"/>
                  <a:pt x="176212" y="5289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0" name="Google Shape;630;p22"/>
          <p:cNvSpPr/>
          <p:nvPr/>
        </p:nvSpPr>
        <p:spPr>
          <a:xfrm>
            <a:off x="4131986" y="3947468"/>
            <a:ext cx="576000" cy="579900"/>
          </a:xfrm>
          <a:prstGeom prst="ellipse">
            <a:avLst/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22"/>
          <p:cNvSpPr/>
          <p:nvPr/>
        </p:nvSpPr>
        <p:spPr>
          <a:xfrm>
            <a:off x="7356465" y="1685878"/>
            <a:ext cx="576000" cy="533100"/>
          </a:xfrm>
          <a:prstGeom prst="ellipse">
            <a:avLst/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22"/>
          <p:cNvSpPr/>
          <p:nvPr/>
        </p:nvSpPr>
        <p:spPr>
          <a:xfrm>
            <a:off x="7347563" y="2706063"/>
            <a:ext cx="576000" cy="594900"/>
          </a:xfrm>
          <a:prstGeom prst="ellipse">
            <a:avLst/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22"/>
          <p:cNvSpPr/>
          <p:nvPr/>
        </p:nvSpPr>
        <p:spPr>
          <a:xfrm>
            <a:off x="4133194" y="1698475"/>
            <a:ext cx="576000" cy="579900"/>
          </a:xfrm>
          <a:prstGeom prst="ellipse">
            <a:avLst/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22"/>
          <p:cNvSpPr/>
          <p:nvPr/>
        </p:nvSpPr>
        <p:spPr>
          <a:xfrm>
            <a:off x="4128693" y="5354843"/>
            <a:ext cx="576000" cy="579900"/>
          </a:xfrm>
          <a:prstGeom prst="ellipse">
            <a:avLst/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22"/>
          <p:cNvSpPr/>
          <p:nvPr/>
        </p:nvSpPr>
        <p:spPr>
          <a:xfrm>
            <a:off x="5834895" y="5574210"/>
            <a:ext cx="576064" cy="579825"/>
          </a:xfrm>
          <a:prstGeom prst="ellipse">
            <a:avLst/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22"/>
          <p:cNvSpPr/>
          <p:nvPr/>
        </p:nvSpPr>
        <p:spPr>
          <a:xfrm>
            <a:off x="7332705" y="3968142"/>
            <a:ext cx="576000" cy="579900"/>
          </a:xfrm>
          <a:prstGeom prst="ellipse">
            <a:avLst/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7" name="Google Shape;637;p22"/>
          <p:cNvGrpSpPr/>
          <p:nvPr/>
        </p:nvGrpSpPr>
        <p:grpSpPr>
          <a:xfrm>
            <a:off x="4283218" y="4115873"/>
            <a:ext cx="614895" cy="307447"/>
            <a:chOff x="81707" y="164"/>
            <a:chExt cx="614895" cy="307447"/>
          </a:xfrm>
        </p:grpSpPr>
        <p:sp>
          <p:nvSpPr>
            <p:cNvPr id="638" name="Google Shape;638;p22"/>
            <p:cNvSpPr/>
            <p:nvPr/>
          </p:nvSpPr>
          <p:spPr>
            <a:xfrm>
              <a:off x="81707" y="164"/>
              <a:ext cx="614895" cy="307447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2"/>
            <p:cNvSpPr txBox="1"/>
            <p:nvPr/>
          </p:nvSpPr>
          <p:spPr>
            <a:xfrm>
              <a:off x="81707" y="164"/>
              <a:ext cx="614895" cy="3074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703</a:t>
              </a:r>
              <a:endParaRPr/>
            </a:p>
          </p:txBody>
        </p:sp>
      </p:grpSp>
      <p:grpSp>
        <p:nvGrpSpPr>
          <p:cNvPr id="640" name="Google Shape;640;p22"/>
          <p:cNvGrpSpPr/>
          <p:nvPr/>
        </p:nvGrpSpPr>
        <p:grpSpPr>
          <a:xfrm>
            <a:off x="4261110" y="1902068"/>
            <a:ext cx="614895" cy="309079"/>
            <a:chOff x="-436395" y="-2396324"/>
            <a:chExt cx="614895" cy="309079"/>
          </a:xfrm>
        </p:grpSpPr>
        <p:sp>
          <p:nvSpPr>
            <p:cNvPr id="641" name="Google Shape;641;p22"/>
            <p:cNvSpPr/>
            <p:nvPr/>
          </p:nvSpPr>
          <p:spPr>
            <a:xfrm>
              <a:off x="-436395" y="-2396324"/>
              <a:ext cx="614895" cy="307447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2"/>
            <p:cNvSpPr txBox="1"/>
            <p:nvPr/>
          </p:nvSpPr>
          <p:spPr>
            <a:xfrm>
              <a:off x="-436395" y="-2376682"/>
              <a:ext cx="596885" cy="2894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312</a:t>
              </a:r>
              <a:endParaRPr/>
            </a:p>
          </p:txBody>
        </p:sp>
      </p:grpSp>
      <p:grpSp>
        <p:nvGrpSpPr>
          <p:cNvPr id="643" name="Google Shape;643;p22"/>
          <p:cNvGrpSpPr/>
          <p:nvPr/>
        </p:nvGrpSpPr>
        <p:grpSpPr>
          <a:xfrm>
            <a:off x="7495351" y="1848967"/>
            <a:ext cx="614895" cy="307447"/>
            <a:chOff x="81707" y="164"/>
            <a:chExt cx="614895" cy="307447"/>
          </a:xfrm>
        </p:grpSpPr>
        <p:sp>
          <p:nvSpPr>
            <p:cNvPr id="644" name="Google Shape;644;p22"/>
            <p:cNvSpPr/>
            <p:nvPr/>
          </p:nvSpPr>
          <p:spPr>
            <a:xfrm>
              <a:off x="81707" y="164"/>
              <a:ext cx="614895" cy="307447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2"/>
            <p:cNvSpPr txBox="1"/>
            <p:nvPr/>
          </p:nvSpPr>
          <p:spPr>
            <a:xfrm>
              <a:off x="90712" y="9169"/>
              <a:ext cx="596885" cy="2894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299</a:t>
              </a:r>
              <a:endParaRPr/>
            </a:p>
          </p:txBody>
        </p:sp>
      </p:grpSp>
      <p:grpSp>
        <p:nvGrpSpPr>
          <p:cNvPr id="646" name="Google Shape;646;p22"/>
          <p:cNvGrpSpPr/>
          <p:nvPr/>
        </p:nvGrpSpPr>
        <p:grpSpPr>
          <a:xfrm>
            <a:off x="7463144" y="4148231"/>
            <a:ext cx="624355" cy="320513"/>
            <a:chOff x="72247" y="164"/>
            <a:chExt cx="624355" cy="320513"/>
          </a:xfrm>
        </p:grpSpPr>
        <p:sp>
          <p:nvSpPr>
            <p:cNvPr id="647" name="Google Shape;647;p22"/>
            <p:cNvSpPr/>
            <p:nvPr/>
          </p:nvSpPr>
          <p:spPr>
            <a:xfrm>
              <a:off x="81707" y="164"/>
              <a:ext cx="614895" cy="307447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2"/>
            <p:cNvSpPr txBox="1"/>
            <p:nvPr/>
          </p:nvSpPr>
          <p:spPr>
            <a:xfrm>
              <a:off x="72247" y="31240"/>
              <a:ext cx="596885" cy="2894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652</a:t>
              </a:r>
              <a:endParaRPr/>
            </a:p>
          </p:txBody>
        </p:sp>
      </p:grpSp>
      <p:grpSp>
        <p:nvGrpSpPr>
          <p:cNvPr id="649" name="Google Shape;649;p22"/>
          <p:cNvGrpSpPr/>
          <p:nvPr/>
        </p:nvGrpSpPr>
        <p:grpSpPr>
          <a:xfrm>
            <a:off x="7515175" y="2587626"/>
            <a:ext cx="614895" cy="307447"/>
            <a:chOff x="81707" y="164"/>
            <a:chExt cx="614895" cy="307447"/>
          </a:xfrm>
        </p:grpSpPr>
        <p:sp>
          <p:nvSpPr>
            <p:cNvPr id="650" name="Google Shape;650;p22"/>
            <p:cNvSpPr/>
            <p:nvPr/>
          </p:nvSpPr>
          <p:spPr>
            <a:xfrm>
              <a:off x="81707" y="164"/>
              <a:ext cx="614895" cy="307447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2"/>
            <p:cNvSpPr txBox="1"/>
            <p:nvPr/>
          </p:nvSpPr>
          <p:spPr>
            <a:xfrm>
              <a:off x="90712" y="9169"/>
              <a:ext cx="596885" cy="2894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246</a:t>
              </a:r>
              <a:endParaRPr/>
            </a:p>
          </p:txBody>
        </p:sp>
      </p:grpSp>
      <p:grpSp>
        <p:nvGrpSpPr>
          <p:cNvPr id="652" name="Google Shape;652;p22"/>
          <p:cNvGrpSpPr/>
          <p:nvPr/>
        </p:nvGrpSpPr>
        <p:grpSpPr>
          <a:xfrm>
            <a:off x="4259093" y="5531938"/>
            <a:ext cx="614895" cy="307447"/>
            <a:chOff x="81707" y="164"/>
            <a:chExt cx="614895" cy="307447"/>
          </a:xfrm>
        </p:grpSpPr>
        <p:sp>
          <p:nvSpPr>
            <p:cNvPr id="653" name="Google Shape;653;p22"/>
            <p:cNvSpPr/>
            <p:nvPr/>
          </p:nvSpPr>
          <p:spPr>
            <a:xfrm>
              <a:off x="81707" y="164"/>
              <a:ext cx="614895" cy="307447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2"/>
            <p:cNvSpPr txBox="1"/>
            <p:nvPr/>
          </p:nvSpPr>
          <p:spPr>
            <a:xfrm>
              <a:off x="90712" y="9169"/>
              <a:ext cx="596885" cy="2894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712</a:t>
              </a:r>
              <a:endParaRPr/>
            </a:p>
          </p:txBody>
        </p:sp>
      </p:grpSp>
      <p:sp>
        <p:nvSpPr>
          <p:cNvPr id="655" name="Google Shape;655;p22"/>
          <p:cNvSpPr/>
          <p:nvPr/>
        </p:nvSpPr>
        <p:spPr>
          <a:xfrm>
            <a:off x="205973" y="1673222"/>
            <a:ext cx="3694500" cy="8157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Приложение № 5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</a:t>
            </a:r>
            <a:r>
              <a:rPr lang="ru-RU" sz="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ведения о плановом количестве единиц приобретаемых медицинских изделий, которыми оснащаются медицинские организации, подведомственные органам исполнительной власти субъектов Российской Федерации, имеющие структурные подразделения, оказывающие специализированную паллиативную медицинскую помощь</a:t>
            </a: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22"/>
          <p:cNvSpPr/>
          <p:nvPr/>
        </p:nvSpPr>
        <p:spPr>
          <a:xfrm>
            <a:off x="202973" y="2642803"/>
            <a:ext cx="3700500" cy="7695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Приложение № 7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Сведения о плановом количестве единиц приобретаемых медицинских изделий для использования на дому, которыми оснащаются медицинские организации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22"/>
          <p:cNvSpPr/>
          <p:nvPr/>
        </p:nvSpPr>
        <p:spPr>
          <a:xfrm>
            <a:off x="8423847" y="1579539"/>
            <a:ext cx="3557700" cy="846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Приложение № 9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Сведения о плановом количестве единиц приобретаемых автомобилей в соответствии со стандартом оснащения отделения выездной патронажной паллиативной медицинской помощи взрослым и легковых автомашин в соответствии со стандартом оснащения отделения выездной патронажной паллиативной медицинской помощи детям (далее – автомобиль), которыми оснащаются медицинские организации</a:t>
            </a: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22"/>
          <p:cNvSpPr/>
          <p:nvPr/>
        </p:nvSpPr>
        <p:spPr>
          <a:xfrm>
            <a:off x="8423843" y="2543100"/>
            <a:ext cx="3565200" cy="923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Приложение № 11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Сведения о плановом количестве приобретаемых упаковок лекарственных препаратов, содержащих наркотические средства и психотропные вещества, для купирования тяжелых симптомов заболевания, в том числе для обезболивания, в целях обеспечения пациентов, нуждающихся в оказании паллиативной медицинской помощи</a:t>
            </a:r>
            <a:endParaRPr/>
          </a:p>
        </p:txBody>
      </p:sp>
      <p:sp>
        <p:nvSpPr>
          <p:cNvPr id="659" name="Google Shape;659;p22"/>
          <p:cNvSpPr/>
          <p:nvPr/>
        </p:nvSpPr>
        <p:spPr>
          <a:xfrm>
            <a:off x="226689" y="3768677"/>
            <a:ext cx="3694500" cy="1277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Приложение № 6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Отчет о количестве единиц приобретаемых медицинских изделий, которыми оснащаются медицинские организации, подведомственные органам исполнительной власти субъектов Российской Федерации, имеющие структурные подразделения, оказывающие специализированную паллиативную медицинскую помощь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22"/>
          <p:cNvSpPr/>
          <p:nvPr/>
        </p:nvSpPr>
        <p:spPr>
          <a:xfrm>
            <a:off x="220689" y="5261686"/>
            <a:ext cx="3700500" cy="7695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Приложение № 8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Отчет о количестве единиц приобретаемых медицинских изделий для использования на дому, которыми оснащаются медицинские организации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22"/>
          <p:cNvSpPr/>
          <p:nvPr/>
        </p:nvSpPr>
        <p:spPr>
          <a:xfrm>
            <a:off x="4167417" y="2766516"/>
            <a:ext cx="576000" cy="579900"/>
          </a:xfrm>
          <a:prstGeom prst="ellipse">
            <a:avLst/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2" name="Google Shape;662;p22"/>
          <p:cNvGrpSpPr/>
          <p:nvPr/>
        </p:nvGrpSpPr>
        <p:grpSpPr>
          <a:xfrm>
            <a:off x="4273281" y="2642363"/>
            <a:ext cx="614895" cy="307447"/>
            <a:chOff x="81707" y="164"/>
            <a:chExt cx="614895" cy="307447"/>
          </a:xfrm>
        </p:grpSpPr>
        <p:sp>
          <p:nvSpPr>
            <p:cNvPr id="663" name="Google Shape;663;p22"/>
            <p:cNvSpPr/>
            <p:nvPr/>
          </p:nvSpPr>
          <p:spPr>
            <a:xfrm>
              <a:off x="81707" y="164"/>
              <a:ext cx="614895" cy="307447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2"/>
            <p:cNvSpPr txBox="1"/>
            <p:nvPr/>
          </p:nvSpPr>
          <p:spPr>
            <a:xfrm>
              <a:off x="90712" y="9169"/>
              <a:ext cx="596885" cy="2894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329</a:t>
              </a:r>
              <a:endParaRPr/>
            </a:p>
          </p:txBody>
        </p:sp>
      </p:grpSp>
      <p:sp>
        <p:nvSpPr>
          <p:cNvPr id="665" name="Google Shape;665;p22"/>
          <p:cNvSpPr/>
          <p:nvPr/>
        </p:nvSpPr>
        <p:spPr>
          <a:xfrm>
            <a:off x="8380474" y="3821394"/>
            <a:ext cx="3557700" cy="954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Приложение № 10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Отчет о количестве единиц приобретаемых автомобилей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соответствии со стандартом оснащения отделения выездной патронажной паллиативной медицинской помощи взрослым и легковых автомашин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соответствии со стандартом оснащения отделения выездной патронажной паллиативной медицинской помощи детям (далее – автомобиль), которыми оснащаются медицинские организации</a:t>
            </a:r>
            <a:endParaRPr/>
          </a:p>
        </p:txBody>
      </p:sp>
      <p:sp>
        <p:nvSpPr>
          <p:cNvPr id="666" name="Google Shape;666;p22"/>
          <p:cNvSpPr/>
          <p:nvPr/>
        </p:nvSpPr>
        <p:spPr>
          <a:xfrm>
            <a:off x="8380477" y="5011354"/>
            <a:ext cx="3565200" cy="923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Приложение № 12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Отчет о количестве закупленных упаковок лекарственных препаратов, содержащих наркотические средства и психотропные вещества, для купирования тяжелых симптомов заболевания, в том числе для обезболивания, в целях обеспечения пациентов, нуждающихся в оказании паллиативной медицинской помощи</a:t>
            </a:r>
            <a:endParaRPr/>
          </a:p>
        </p:txBody>
      </p:sp>
      <p:sp>
        <p:nvSpPr>
          <p:cNvPr id="667" name="Google Shape;667;p22"/>
          <p:cNvSpPr/>
          <p:nvPr/>
        </p:nvSpPr>
        <p:spPr>
          <a:xfrm>
            <a:off x="4521150" y="6218075"/>
            <a:ext cx="3149700" cy="430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Приложение № 13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Отчет о достижении значений результатов использования Субсидии</a:t>
            </a:r>
            <a:endParaRPr/>
          </a:p>
        </p:txBody>
      </p:sp>
      <p:sp>
        <p:nvSpPr>
          <p:cNvPr id="668" name="Google Shape;668;p22"/>
          <p:cNvSpPr/>
          <p:nvPr/>
        </p:nvSpPr>
        <p:spPr>
          <a:xfrm>
            <a:off x="7346127" y="5320546"/>
            <a:ext cx="576000" cy="579900"/>
          </a:xfrm>
          <a:prstGeom prst="ellipse">
            <a:avLst/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9" name="Google Shape;669;p22"/>
          <p:cNvGrpSpPr/>
          <p:nvPr/>
        </p:nvGrpSpPr>
        <p:grpSpPr>
          <a:xfrm>
            <a:off x="6065426" y="5780738"/>
            <a:ext cx="614895" cy="307447"/>
            <a:chOff x="81707" y="164"/>
            <a:chExt cx="614895" cy="307447"/>
          </a:xfrm>
        </p:grpSpPr>
        <p:sp>
          <p:nvSpPr>
            <p:cNvPr id="670" name="Google Shape;670;p22"/>
            <p:cNvSpPr/>
            <p:nvPr/>
          </p:nvSpPr>
          <p:spPr>
            <a:xfrm>
              <a:off x="81707" y="164"/>
              <a:ext cx="614895" cy="307447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2"/>
            <p:cNvSpPr txBox="1"/>
            <p:nvPr/>
          </p:nvSpPr>
          <p:spPr>
            <a:xfrm>
              <a:off x="90712" y="9169"/>
              <a:ext cx="596885" cy="2894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585</a:t>
              </a:r>
              <a:endParaRPr/>
            </a:p>
          </p:txBody>
        </p:sp>
      </p:grpSp>
      <p:grpSp>
        <p:nvGrpSpPr>
          <p:cNvPr id="672" name="Google Shape;672;p22"/>
          <p:cNvGrpSpPr/>
          <p:nvPr/>
        </p:nvGrpSpPr>
        <p:grpSpPr>
          <a:xfrm>
            <a:off x="4838491" y="4426097"/>
            <a:ext cx="2624679" cy="951303"/>
            <a:chOff x="81707" y="164"/>
            <a:chExt cx="614895" cy="307447"/>
          </a:xfrm>
        </p:grpSpPr>
        <p:sp>
          <p:nvSpPr>
            <p:cNvPr id="673" name="Google Shape;673;p22"/>
            <p:cNvSpPr/>
            <p:nvPr/>
          </p:nvSpPr>
          <p:spPr>
            <a:xfrm>
              <a:off x="81707" y="164"/>
              <a:ext cx="614895" cy="307447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2"/>
            <p:cNvSpPr txBox="1"/>
            <p:nvPr/>
          </p:nvSpPr>
          <p:spPr>
            <a:xfrm>
              <a:off x="90712" y="9169"/>
              <a:ext cx="596885" cy="2894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Количество отчетов:</a:t>
              </a: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ru-RU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2774</a:t>
              </a:r>
              <a:endParaRPr/>
            </a:p>
          </p:txBody>
        </p:sp>
      </p:grpSp>
      <p:grpSp>
        <p:nvGrpSpPr>
          <p:cNvPr id="675" name="Google Shape;675;p22"/>
          <p:cNvGrpSpPr/>
          <p:nvPr/>
        </p:nvGrpSpPr>
        <p:grpSpPr>
          <a:xfrm>
            <a:off x="4869618" y="2016855"/>
            <a:ext cx="2527464" cy="951303"/>
            <a:chOff x="81707" y="164"/>
            <a:chExt cx="614895" cy="307447"/>
          </a:xfrm>
        </p:grpSpPr>
        <p:sp>
          <p:nvSpPr>
            <p:cNvPr id="676" name="Google Shape;676;p22"/>
            <p:cNvSpPr/>
            <p:nvPr/>
          </p:nvSpPr>
          <p:spPr>
            <a:xfrm>
              <a:off x="81707" y="164"/>
              <a:ext cx="614895" cy="307447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2"/>
            <p:cNvSpPr txBox="1"/>
            <p:nvPr/>
          </p:nvSpPr>
          <p:spPr>
            <a:xfrm>
              <a:off x="90712" y="9169"/>
              <a:ext cx="596885" cy="2894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Количество планов:</a:t>
              </a: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ru-RU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1186</a:t>
              </a:r>
              <a:endParaRPr/>
            </a:p>
          </p:txBody>
        </p:sp>
      </p:grpSp>
      <p:cxnSp>
        <p:nvCxnSpPr>
          <p:cNvPr id="678" name="Google Shape;678;p22"/>
          <p:cNvCxnSpPr/>
          <p:nvPr/>
        </p:nvCxnSpPr>
        <p:spPr>
          <a:xfrm>
            <a:off x="336889" y="3594609"/>
            <a:ext cx="11518200" cy="27600"/>
          </a:xfrm>
          <a:prstGeom prst="straightConnector1">
            <a:avLst/>
          </a:prstGeom>
          <a:noFill/>
          <a:ln w="9525" cap="flat" cmpd="sng">
            <a:solidFill>
              <a:srgbClr val="3E6EC2"/>
            </a:solidFill>
            <a:prstDash val="dash"/>
            <a:round/>
            <a:headEnd type="none" w="sm" len="sm"/>
            <a:tailEnd type="none" w="sm" len="sm"/>
          </a:ln>
        </p:spPr>
      </p:cxnSp>
      <p:grpSp>
        <p:nvGrpSpPr>
          <p:cNvPr id="679" name="Google Shape;679;p22"/>
          <p:cNvGrpSpPr/>
          <p:nvPr/>
        </p:nvGrpSpPr>
        <p:grpSpPr>
          <a:xfrm>
            <a:off x="7495152" y="5517507"/>
            <a:ext cx="614895" cy="307447"/>
            <a:chOff x="81707" y="164"/>
            <a:chExt cx="614895" cy="307447"/>
          </a:xfrm>
        </p:grpSpPr>
        <p:sp>
          <p:nvSpPr>
            <p:cNvPr id="680" name="Google Shape;680;p22"/>
            <p:cNvSpPr/>
            <p:nvPr/>
          </p:nvSpPr>
          <p:spPr>
            <a:xfrm>
              <a:off x="81707" y="164"/>
              <a:ext cx="614895" cy="307447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2"/>
            <p:cNvSpPr txBox="1"/>
            <p:nvPr/>
          </p:nvSpPr>
          <p:spPr>
            <a:xfrm>
              <a:off x="90712" y="9169"/>
              <a:ext cx="596885" cy="2894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677</a:t>
              </a:r>
              <a:endParaRPr/>
            </a:p>
          </p:txBody>
        </p:sp>
      </p:grpSp>
      <p:grpSp>
        <p:nvGrpSpPr>
          <p:cNvPr id="682" name="Google Shape;682;p22"/>
          <p:cNvGrpSpPr/>
          <p:nvPr/>
        </p:nvGrpSpPr>
        <p:grpSpPr>
          <a:xfrm>
            <a:off x="223695" y="113701"/>
            <a:ext cx="4197680" cy="495897"/>
            <a:chOff x="223695" y="113701"/>
            <a:chExt cx="4197680" cy="495897"/>
          </a:xfrm>
        </p:grpSpPr>
        <p:pic>
          <p:nvPicPr>
            <p:cNvPr id="683" name="Google Shape;683;p22" descr="Первый Московский государственный медицинский университет имени И ..."/>
            <p:cNvPicPr preferRelativeResize="0"/>
            <p:nvPr/>
          </p:nvPicPr>
          <p:blipFill rotWithShape="1">
            <a:blip r:embed="rId3">
              <a:alphaModFix/>
            </a:blip>
            <a:srcRect l="7324" t="35218" r="6609" b="35271"/>
            <a:stretch/>
          </p:blipFill>
          <p:spPr>
            <a:xfrm>
              <a:off x="2517912" y="113701"/>
              <a:ext cx="1903463" cy="495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4" name="Google Shape;684;p2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3695" y="144773"/>
              <a:ext cx="2137789" cy="43375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Google Shape;760;g216a5a3013e_0_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5" y="1810546"/>
            <a:ext cx="9598699" cy="5147701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g216a5a3013e_0_105"/>
          <p:cNvSpPr/>
          <p:nvPr/>
        </p:nvSpPr>
        <p:spPr>
          <a:xfrm>
            <a:off x="8883099" y="-23532"/>
            <a:ext cx="3375600" cy="6958247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2" name="Google Shape;762;g216a5a3013e_0_105"/>
          <p:cNvSpPr/>
          <p:nvPr/>
        </p:nvSpPr>
        <p:spPr>
          <a:xfrm>
            <a:off x="3584654" y="2020645"/>
            <a:ext cx="1902825" cy="1477727"/>
          </a:xfrm>
          <a:custGeom>
            <a:avLst/>
            <a:gdLst/>
            <a:ahLst/>
            <a:cxnLst/>
            <a:rect l="l" t="t" r="r" b="b"/>
            <a:pathLst>
              <a:path w="5638" h="3686" extrusionOk="0">
                <a:moveTo>
                  <a:pt x="5637" y="2819"/>
                </a:moveTo>
                <a:lnTo>
                  <a:pt x="2819" y="0"/>
                </a:lnTo>
                <a:lnTo>
                  <a:pt x="0" y="2819"/>
                </a:lnTo>
                <a:lnTo>
                  <a:pt x="876" y="3685"/>
                </a:lnTo>
                <a:lnTo>
                  <a:pt x="4761" y="3685"/>
                </a:lnTo>
                <a:lnTo>
                  <a:pt x="5637" y="2819"/>
                </a:lnTo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98999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3" name="Google Shape;763;g216a5a3013e_0_105"/>
          <p:cNvSpPr/>
          <p:nvPr/>
        </p:nvSpPr>
        <p:spPr>
          <a:xfrm>
            <a:off x="5773170" y="2061991"/>
            <a:ext cx="1902824" cy="1477727"/>
          </a:xfrm>
          <a:custGeom>
            <a:avLst/>
            <a:gdLst/>
            <a:ahLst/>
            <a:cxnLst/>
            <a:rect l="l" t="t" r="r" b="b"/>
            <a:pathLst>
              <a:path w="5639" h="3686" extrusionOk="0">
                <a:moveTo>
                  <a:pt x="5638" y="2819"/>
                </a:moveTo>
                <a:lnTo>
                  <a:pt x="2819" y="0"/>
                </a:lnTo>
                <a:lnTo>
                  <a:pt x="0" y="2819"/>
                </a:lnTo>
                <a:lnTo>
                  <a:pt x="876" y="3685"/>
                </a:lnTo>
                <a:lnTo>
                  <a:pt x="4771" y="3685"/>
                </a:lnTo>
                <a:lnTo>
                  <a:pt x="5638" y="2819"/>
                </a:lnTo>
              </a:path>
            </a:pathLst>
          </a:custGeom>
          <a:solidFill>
            <a:srgbClr val="586C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98999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4" name="Google Shape;764;g216a5a3013e_0_105"/>
          <p:cNvSpPr txBox="1"/>
          <p:nvPr/>
        </p:nvSpPr>
        <p:spPr>
          <a:xfrm>
            <a:off x="1798370" y="967702"/>
            <a:ext cx="6002100" cy="4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2400" b="1" i="0" u="none" strike="noStrike" cap="none" dirty="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ФНПЦ ПМП в цифрах </a:t>
            </a:r>
            <a:endParaRPr dirty="0"/>
          </a:p>
        </p:txBody>
      </p:sp>
      <p:grpSp>
        <p:nvGrpSpPr>
          <p:cNvPr id="765" name="Google Shape;765;g216a5a3013e_0_105"/>
          <p:cNvGrpSpPr/>
          <p:nvPr/>
        </p:nvGrpSpPr>
        <p:grpSpPr>
          <a:xfrm>
            <a:off x="1274398" y="2061991"/>
            <a:ext cx="1902743" cy="1477723"/>
            <a:chOff x="1496975" y="1737023"/>
            <a:chExt cx="2039382" cy="1793571"/>
          </a:xfrm>
        </p:grpSpPr>
        <p:sp>
          <p:nvSpPr>
            <p:cNvPr id="766" name="Google Shape;766;g216a5a3013e_0_105"/>
            <p:cNvSpPr/>
            <p:nvPr/>
          </p:nvSpPr>
          <p:spPr>
            <a:xfrm>
              <a:off x="1496975" y="1737023"/>
              <a:ext cx="2039382" cy="1793571"/>
            </a:xfrm>
            <a:custGeom>
              <a:avLst/>
              <a:gdLst/>
              <a:ahLst/>
              <a:cxnLst/>
              <a:rect l="l" t="t" r="r" b="b"/>
              <a:pathLst>
                <a:path w="5640" h="3686" extrusionOk="0">
                  <a:moveTo>
                    <a:pt x="5639" y="2819"/>
                  </a:moveTo>
                  <a:lnTo>
                    <a:pt x="2819" y="0"/>
                  </a:lnTo>
                  <a:lnTo>
                    <a:pt x="0" y="2819"/>
                  </a:lnTo>
                  <a:lnTo>
                    <a:pt x="867" y="3685"/>
                  </a:lnTo>
                  <a:lnTo>
                    <a:pt x="4762" y="3685"/>
                  </a:lnTo>
                  <a:lnTo>
                    <a:pt x="5639" y="2819"/>
                  </a:lnTo>
                </a:path>
              </a:pathLst>
            </a:custGeom>
            <a:solidFill>
              <a:srgbClr val="BFBFBF"/>
            </a:solidFill>
            <a:ln w="9525" cap="flat" cmpd="sng">
              <a:solidFill>
                <a:srgbClr val="BBD6E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98999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g216a5a3013e_0_105"/>
            <p:cNvSpPr txBox="1"/>
            <p:nvPr/>
          </p:nvSpPr>
          <p:spPr>
            <a:xfrm flipH="1">
              <a:off x="1809815" y="2281872"/>
              <a:ext cx="1452300" cy="1232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1" i="0" u="none" strike="noStrike" cap="none" dirty="0">
                  <a:solidFill>
                    <a:srgbClr val="FDFFFE"/>
                  </a:solidFill>
                  <a:latin typeface="Lato"/>
                  <a:ea typeface="Lato"/>
                  <a:cs typeface="Lato"/>
                  <a:sym typeface="Lato"/>
                </a:rPr>
                <a:t>Справок о состоянии ПМП в субъектах Российской Федерации </a:t>
              </a:r>
              <a:endParaRPr dirty="0"/>
            </a:p>
          </p:txBody>
        </p:sp>
      </p:grpSp>
      <p:sp>
        <p:nvSpPr>
          <p:cNvPr id="768" name="Google Shape;768;g216a5a3013e_0_105"/>
          <p:cNvSpPr txBox="1"/>
          <p:nvPr/>
        </p:nvSpPr>
        <p:spPr>
          <a:xfrm flipH="1">
            <a:off x="3990765" y="2740081"/>
            <a:ext cx="11556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i="0" u="none" strike="noStrike" cap="none" dirty="0">
                <a:solidFill>
                  <a:srgbClr val="FDFFFE"/>
                </a:solidFill>
                <a:latin typeface="Lato"/>
                <a:ea typeface="Lato"/>
                <a:cs typeface="Lato"/>
                <a:sym typeface="Lato"/>
              </a:rPr>
              <a:t>Отчетов </a:t>
            </a:r>
            <a:br>
              <a:rPr lang="ru-RU" sz="1200" b="1" i="0" u="none" strike="noStrike" cap="none" dirty="0">
                <a:solidFill>
                  <a:srgbClr val="FDFFFE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ru-RU" sz="1200" b="1" i="0" u="none" strike="noStrike" cap="none" dirty="0">
                <a:solidFill>
                  <a:srgbClr val="FDFFFE"/>
                </a:solidFill>
                <a:latin typeface="Lato"/>
                <a:ea typeface="Lato"/>
                <a:cs typeface="Lato"/>
                <a:sym typeface="Lato"/>
              </a:rPr>
              <a:t>по мониторингу</a:t>
            </a:r>
            <a:endParaRPr sz="1200" b="1" i="0" u="none" strike="noStrike" cap="none" dirty="0">
              <a:solidFill>
                <a:srgbClr val="FDFFFE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769" name="Google Shape;769;g216a5a3013e_0_105"/>
          <p:cNvGrpSpPr/>
          <p:nvPr/>
        </p:nvGrpSpPr>
        <p:grpSpPr>
          <a:xfrm>
            <a:off x="2418611" y="3557820"/>
            <a:ext cx="1964365" cy="1456079"/>
            <a:chOff x="2727608" y="3503824"/>
            <a:chExt cx="2172730" cy="1456079"/>
          </a:xfrm>
        </p:grpSpPr>
        <p:sp>
          <p:nvSpPr>
            <p:cNvPr id="770" name="Google Shape;770;g216a5a3013e_0_105"/>
            <p:cNvSpPr/>
            <p:nvPr/>
          </p:nvSpPr>
          <p:spPr>
            <a:xfrm>
              <a:off x="2727608" y="3503824"/>
              <a:ext cx="2172730" cy="1456079"/>
            </a:xfrm>
            <a:custGeom>
              <a:avLst/>
              <a:gdLst/>
              <a:ahLst/>
              <a:cxnLst/>
              <a:rect l="l" t="t" r="r" b="b"/>
              <a:pathLst>
                <a:path w="5630" h="3687" extrusionOk="0">
                  <a:moveTo>
                    <a:pt x="5629" y="2819"/>
                  </a:moveTo>
                  <a:lnTo>
                    <a:pt x="2810" y="0"/>
                  </a:lnTo>
                  <a:lnTo>
                    <a:pt x="0" y="2819"/>
                  </a:lnTo>
                  <a:lnTo>
                    <a:pt x="867" y="3686"/>
                  </a:lnTo>
                  <a:lnTo>
                    <a:pt x="4762" y="3686"/>
                  </a:lnTo>
                  <a:lnTo>
                    <a:pt x="5629" y="2819"/>
                  </a:lnTo>
                </a:path>
              </a:pathLst>
            </a:custGeom>
            <a:solidFill>
              <a:srgbClr val="586C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98999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g216a5a3013e_0_105"/>
            <p:cNvSpPr txBox="1"/>
            <p:nvPr/>
          </p:nvSpPr>
          <p:spPr>
            <a:xfrm flipH="1">
              <a:off x="3207407" y="4221394"/>
              <a:ext cx="1182537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1" i="0" u="none" strike="noStrike" cap="none" dirty="0">
                  <a:solidFill>
                    <a:srgbClr val="FDFFFE"/>
                  </a:solidFill>
                  <a:latin typeface="Lato"/>
                  <a:ea typeface="Lato"/>
                  <a:cs typeface="Lato"/>
                  <a:sym typeface="Lato"/>
                </a:rPr>
                <a:t>Входящих писем</a:t>
              </a:r>
              <a:endParaRPr dirty="0"/>
            </a:p>
          </p:txBody>
        </p:sp>
      </p:grpSp>
      <p:grpSp>
        <p:nvGrpSpPr>
          <p:cNvPr id="772" name="Google Shape;772;g216a5a3013e_0_105"/>
          <p:cNvGrpSpPr/>
          <p:nvPr/>
        </p:nvGrpSpPr>
        <p:grpSpPr>
          <a:xfrm>
            <a:off x="1648593" y="3544825"/>
            <a:ext cx="1240886" cy="623091"/>
            <a:chOff x="1880950" y="3530588"/>
            <a:chExt cx="1415728" cy="645911"/>
          </a:xfrm>
        </p:grpSpPr>
        <p:sp>
          <p:nvSpPr>
            <p:cNvPr id="773" name="Google Shape;773;g216a5a3013e_0_105"/>
            <p:cNvSpPr/>
            <p:nvPr/>
          </p:nvSpPr>
          <p:spPr>
            <a:xfrm>
              <a:off x="1880950" y="3565950"/>
              <a:ext cx="1415728" cy="610548"/>
            </a:xfrm>
            <a:custGeom>
              <a:avLst/>
              <a:gdLst/>
              <a:ahLst/>
              <a:cxnLst/>
              <a:rect l="l" t="t" r="r" b="b"/>
              <a:pathLst>
                <a:path w="3525" h="1889" extrusionOk="0">
                  <a:moveTo>
                    <a:pt x="3289" y="0"/>
                  </a:moveTo>
                  <a:lnTo>
                    <a:pt x="3289" y="0"/>
                  </a:lnTo>
                  <a:cubicBezTo>
                    <a:pt x="226" y="0"/>
                    <a:pt x="226" y="0"/>
                    <a:pt x="226" y="0"/>
                  </a:cubicBezTo>
                  <a:cubicBezTo>
                    <a:pt x="73" y="0"/>
                    <a:pt x="0" y="181"/>
                    <a:pt x="109" y="289"/>
                  </a:cubicBezTo>
                  <a:cubicBezTo>
                    <a:pt x="1636" y="1825"/>
                    <a:pt x="1636" y="1825"/>
                    <a:pt x="1636" y="1825"/>
                  </a:cubicBezTo>
                  <a:cubicBezTo>
                    <a:pt x="1708" y="1888"/>
                    <a:pt x="1816" y="1888"/>
                    <a:pt x="1880" y="1825"/>
                  </a:cubicBezTo>
                  <a:cubicBezTo>
                    <a:pt x="3416" y="289"/>
                    <a:pt x="3416" y="289"/>
                    <a:pt x="3416" y="289"/>
                  </a:cubicBezTo>
                  <a:cubicBezTo>
                    <a:pt x="3524" y="181"/>
                    <a:pt x="3443" y="0"/>
                    <a:pt x="3289" y="0"/>
                  </a:cubicBezTo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BBD6E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98999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g216a5a3013e_0_105"/>
            <p:cNvSpPr txBox="1"/>
            <p:nvPr/>
          </p:nvSpPr>
          <p:spPr>
            <a:xfrm>
              <a:off x="2186363" y="3530588"/>
              <a:ext cx="804900" cy="48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i="0" u="none" strike="noStrike" cap="none" dirty="0">
                  <a:solidFill>
                    <a:srgbClr val="333333"/>
                  </a:solidFill>
                  <a:latin typeface="Calibri"/>
                  <a:ea typeface="Calibri"/>
                  <a:cs typeface="Calibri"/>
                  <a:sym typeface="Calibri"/>
                </a:rPr>
                <a:t>253</a:t>
              </a:r>
              <a:endParaRPr sz="2200" b="1" i="0" u="none" strike="noStrike" cap="none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5" name="Google Shape;775;g216a5a3013e_0_105"/>
          <p:cNvGrpSpPr/>
          <p:nvPr/>
        </p:nvGrpSpPr>
        <p:grpSpPr>
          <a:xfrm>
            <a:off x="2740999" y="5046098"/>
            <a:ext cx="1281139" cy="615432"/>
            <a:chOff x="3095384" y="5020750"/>
            <a:chExt cx="1409239" cy="610552"/>
          </a:xfrm>
        </p:grpSpPr>
        <p:sp>
          <p:nvSpPr>
            <p:cNvPr id="776" name="Google Shape;776;g216a5a3013e_0_105"/>
            <p:cNvSpPr/>
            <p:nvPr/>
          </p:nvSpPr>
          <p:spPr>
            <a:xfrm>
              <a:off x="3095384" y="5020750"/>
              <a:ext cx="1409239" cy="610552"/>
            </a:xfrm>
            <a:custGeom>
              <a:avLst/>
              <a:gdLst/>
              <a:ahLst/>
              <a:cxnLst/>
              <a:rect l="l" t="t" r="r" b="b"/>
              <a:pathLst>
                <a:path w="3516" h="1899" extrusionOk="0">
                  <a:moveTo>
                    <a:pt x="3289" y="0"/>
                  </a:moveTo>
                  <a:lnTo>
                    <a:pt x="3289" y="0"/>
                  </a:lnTo>
                  <a:cubicBezTo>
                    <a:pt x="226" y="0"/>
                    <a:pt x="226" y="0"/>
                    <a:pt x="226" y="0"/>
                  </a:cubicBezTo>
                  <a:cubicBezTo>
                    <a:pt x="72" y="0"/>
                    <a:pt x="0" y="190"/>
                    <a:pt x="109" y="298"/>
                  </a:cubicBezTo>
                  <a:cubicBezTo>
                    <a:pt x="1636" y="1825"/>
                    <a:pt x="1636" y="1825"/>
                    <a:pt x="1636" y="1825"/>
                  </a:cubicBezTo>
                  <a:cubicBezTo>
                    <a:pt x="1699" y="1898"/>
                    <a:pt x="1807" y="1898"/>
                    <a:pt x="1880" y="1825"/>
                  </a:cubicBezTo>
                  <a:cubicBezTo>
                    <a:pt x="3407" y="298"/>
                    <a:pt x="3407" y="298"/>
                    <a:pt x="3407" y="298"/>
                  </a:cubicBezTo>
                  <a:cubicBezTo>
                    <a:pt x="3515" y="190"/>
                    <a:pt x="3443" y="0"/>
                    <a:pt x="3289" y="0"/>
                  </a:cubicBezTo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BBD6E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200" i="0" u="none" strike="noStrike" cap="none">
                <a:solidFill>
                  <a:srgbClr val="98999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g216a5a3013e_0_105"/>
            <p:cNvSpPr txBox="1"/>
            <p:nvPr/>
          </p:nvSpPr>
          <p:spPr>
            <a:xfrm>
              <a:off x="3419695" y="5027338"/>
              <a:ext cx="783300" cy="48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i="0" u="none" strike="noStrike" cap="none" dirty="0">
                  <a:solidFill>
                    <a:srgbClr val="333333"/>
                  </a:solidFill>
                  <a:latin typeface="Calibri"/>
                  <a:ea typeface="Calibri"/>
                  <a:cs typeface="Calibri"/>
                  <a:sym typeface="Calibri"/>
                </a:rPr>
                <a:t>784</a:t>
              </a:r>
              <a:endParaRPr sz="2200" b="1" i="0" u="none" strike="noStrike" cap="none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8" name="Google Shape;778;g216a5a3013e_0_105"/>
          <p:cNvGrpSpPr/>
          <p:nvPr/>
        </p:nvGrpSpPr>
        <p:grpSpPr>
          <a:xfrm>
            <a:off x="3905484" y="3487670"/>
            <a:ext cx="1240881" cy="571825"/>
            <a:chOff x="4318110" y="3530588"/>
            <a:chExt cx="1415723" cy="645911"/>
          </a:xfrm>
        </p:grpSpPr>
        <p:sp>
          <p:nvSpPr>
            <p:cNvPr id="779" name="Google Shape;779;g216a5a3013e_0_105"/>
            <p:cNvSpPr/>
            <p:nvPr/>
          </p:nvSpPr>
          <p:spPr>
            <a:xfrm>
              <a:off x="4318110" y="3565950"/>
              <a:ext cx="1415723" cy="610548"/>
            </a:xfrm>
            <a:custGeom>
              <a:avLst/>
              <a:gdLst/>
              <a:ahLst/>
              <a:cxnLst/>
              <a:rect l="l" t="t" r="r" b="b"/>
              <a:pathLst>
                <a:path w="3524" h="1889" extrusionOk="0">
                  <a:moveTo>
                    <a:pt x="3288" y="0"/>
                  </a:moveTo>
                  <a:lnTo>
                    <a:pt x="3288" y="0"/>
                  </a:lnTo>
                  <a:cubicBezTo>
                    <a:pt x="235" y="0"/>
                    <a:pt x="235" y="0"/>
                    <a:pt x="235" y="0"/>
                  </a:cubicBezTo>
                  <a:cubicBezTo>
                    <a:pt x="81" y="0"/>
                    <a:pt x="0" y="181"/>
                    <a:pt x="108" y="289"/>
                  </a:cubicBezTo>
                  <a:cubicBezTo>
                    <a:pt x="1635" y="1825"/>
                    <a:pt x="1635" y="1825"/>
                    <a:pt x="1635" y="1825"/>
                  </a:cubicBezTo>
                  <a:cubicBezTo>
                    <a:pt x="1708" y="1888"/>
                    <a:pt x="1816" y="1888"/>
                    <a:pt x="1879" y="1825"/>
                  </a:cubicBezTo>
                  <a:cubicBezTo>
                    <a:pt x="3415" y="289"/>
                    <a:pt x="3415" y="289"/>
                    <a:pt x="3415" y="289"/>
                  </a:cubicBezTo>
                  <a:cubicBezTo>
                    <a:pt x="3523" y="181"/>
                    <a:pt x="3442" y="0"/>
                    <a:pt x="3288" y="0"/>
                  </a:cubicBezTo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BBD6E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98999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g216a5a3013e_0_105"/>
            <p:cNvSpPr txBox="1"/>
            <p:nvPr/>
          </p:nvSpPr>
          <p:spPr>
            <a:xfrm>
              <a:off x="4726872" y="3530588"/>
              <a:ext cx="598200" cy="48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i="0" u="none" strike="noStrike" cap="none" dirty="0">
                  <a:solidFill>
                    <a:srgbClr val="333333"/>
                  </a:solidFill>
                  <a:latin typeface="Calibri"/>
                  <a:ea typeface="Calibri"/>
                  <a:cs typeface="Calibri"/>
                  <a:sym typeface="Calibri"/>
                </a:rPr>
                <a:t>20</a:t>
              </a:r>
              <a:endParaRPr sz="2200" b="1" i="0" u="none" strike="noStrike" cap="none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1" name="Google Shape;781;g216a5a3013e_0_105"/>
          <p:cNvGrpSpPr/>
          <p:nvPr/>
        </p:nvGrpSpPr>
        <p:grpSpPr>
          <a:xfrm>
            <a:off x="5047178" y="5011498"/>
            <a:ext cx="1281139" cy="660784"/>
            <a:chOff x="5527893" y="5017371"/>
            <a:chExt cx="1409239" cy="613931"/>
          </a:xfrm>
        </p:grpSpPr>
        <p:sp>
          <p:nvSpPr>
            <p:cNvPr id="782" name="Google Shape;782;g216a5a3013e_0_105"/>
            <p:cNvSpPr/>
            <p:nvPr/>
          </p:nvSpPr>
          <p:spPr>
            <a:xfrm>
              <a:off x="5527893" y="5020750"/>
              <a:ext cx="1409239" cy="610552"/>
            </a:xfrm>
            <a:custGeom>
              <a:avLst/>
              <a:gdLst/>
              <a:ahLst/>
              <a:cxnLst/>
              <a:rect l="l" t="t" r="r" b="b"/>
              <a:pathLst>
                <a:path w="3516" h="1899" extrusionOk="0">
                  <a:moveTo>
                    <a:pt x="3289" y="0"/>
                  </a:moveTo>
                  <a:lnTo>
                    <a:pt x="3289" y="0"/>
                  </a:lnTo>
                  <a:cubicBezTo>
                    <a:pt x="226" y="0"/>
                    <a:pt x="226" y="0"/>
                    <a:pt x="226" y="0"/>
                  </a:cubicBezTo>
                  <a:cubicBezTo>
                    <a:pt x="72" y="0"/>
                    <a:pt x="0" y="190"/>
                    <a:pt x="109" y="298"/>
                  </a:cubicBezTo>
                  <a:cubicBezTo>
                    <a:pt x="1636" y="1825"/>
                    <a:pt x="1636" y="1825"/>
                    <a:pt x="1636" y="1825"/>
                  </a:cubicBezTo>
                  <a:cubicBezTo>
                    <a:pt x="1699" y="1898"/>
                    <a:pt x="1816" y="1898"/>
                    <a:pt x="1880" y="1825"/>
                  </a:cubicBezTo>
                  <a:cubicBezTo>
                    <a:pt x="3407" y="298"/>
                    <a:pt x="3407" y="298"/>
                    <a:pt x="3407" y="298"/>
                  </a:cubicBezTo>
                  <a:cubicBezTo>
                    <a:pt x="3515" y="190"/>
                    <a:pt x="3443" y="0"/>
                    <a:pt x="3289" y="0"/>
                  </a:cubicBezTo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BBD6E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200" i="0" u="none" strike="noStrike" cap="none">
                <a:solidFill>
                  <a:srgbClr val="98999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g216a5a3013e_0_105"/>
            <p:cNvSpPr txBox="1"/>
            <p:nvPr/>
          </p:nvSpPr>
          <p:spPr>
            <a:xfrm>
              <a:off x="6012219" y="5017371"/>
              <a:ext cx="407650" cy="4002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i="0" u="none" strike="noStrike" cap="none" dirty="0">
                  <a:solidFill>
                    <a:srgbClr val="333333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2200" b="1" i="0" u="none" strike="noStrike" cap="none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4" name="Google Shape;784;g216a5a3013e_0_105"/>
          <p:cNvGrpSpPr/>
          <p:nvPr/>
        </p:nvGrpSpPr>
        <p:grpSpPr>
          <a:xfrm>
            <a:off x="6134593" y="3555928"/>
            <a:ext cx="1240886" cy="583374"/>
            <a:chOff x="6755265" y="3530588"/>
            <a:chExt cx="1415728" cy="645911"/>
          </a:xfrm>
        </p:grpSpPr>
        <p:sp>
          <p:nvSpPr>
            <p:cNvPr id="785" name="Google Shape;785;g216a5a3013e_0_105"/>
            <p:cNvSpPr/>
            <p:nvPr/>
          </p:nvSpPr>
          <p:spPr>
            <a:xfrm>
              <a:off x="6755265" y="3565950"/>
              <a:ext cx="1415728" cy="610548"/>
            </a:xfrm>
            <a:custGeom>
              <a:avLst/>
              <a:gdLst/>
              <a:ahLst/>
              <a:cxnLst/>
              <a:rect l="l" t="t" r="r" b="b"/>
              <a:pathLst>
                <a:path w="3525" h="1889" extrusionOk="0">
                  <a:moveTo>
                    <a:pt x="3289" y="0"/>
                  </a:moveTo>
                  <a:lnTo>
                    <a:pt x="3289" y="0"/>
                  </a:lnTo>
                  <a:cubicBezTo>
                    <a:pt x="235" y="0"/>
                    <a:pt x="235" y="0"/>
                    <a:pt x="235" y="0"/>
                  </a:cubicBezTo>
                  <a:cubicBezTo>
                    <a:pt x="81" y="0"/>
                    <a:pt x="0" y="181"/>
                    <a:pt x="109" y="289"/>
                  </a:cubicBezTo>
                  <a:cubicBezTo>
                    <a:pt x="1645" y="1825"/>
                    <a:pt x="1645" y="1825"/>
                    <a:pt x="1645" y="1825"/>
                  </a:cubicBezTo>
                  <a:cubicBezTo>
                    <a:pt x="1708" y="1888"/>
                    <a:pt x="1816" y="1888"/>
                    <a:pt x="1889" y="1825"/>
                  </a:cubicBezTo>
                  <a:cubicBezTo>
                    <a:pt x="3416" y="289"/>
                    <a:pt x="3416" y="289"/>
                    <a:pt x="3416" y="289"/>
                  </a:cubicBezTo>
                  <a:cubicBezTo>
                    <a:pt x="3524" y="181"/>
                    <a:pt x="3443" y="0"/>
                    <a:pt x="3289" y="0"/>
                  </a:cubicBezTo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BBD6E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98999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g216a5a3013e_0_105"/>
            <p:cNvSpPr txBox="1"/>
            <p:nvPr/>
          </p:nvSpPr>
          <p:spPr>
            <a:xfrm>
              <a:off x="7164029" y="3530588"/>
              <a:ext cx="598200" cy="48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i="0" u="none" strike="noStrike" cap="none" dirty="0">
                  <a:solidFill>
                    <a:srgbClr val="333333"/>
                  </a:solidFill>
                  <a:latin typeface="Calibri"/>
                  <a:ea typeface="Calibri"/>
                  <a:cs typeface="Calibri"/>
                  <a:sym typeface="Calibri"/>
                </a:rPr>
                <a:t>36</a:t>
              </a:r>
              <a:endParaRPr sz="2200" b="1" i="0" u="none" strike="noStrike" cap="none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7" name="Google Shape;787;g216a5a3013e_0_105"/>
          <p:cNvSpPr txBox="1"/>
          <p:nvPr/>
        </p:nvSpPr>
        <p:spPr>
          <a:xfrm flipH="1">
            <a:off x="6251972" y="2808453"/>
            <a:ext cx="11148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i="0" u="none" strike="noStrike" cap="none" dirty="0">
                <a:solidFill>
                  <a:srgbClr val="FDFFFE"/>
                </a:solidFill>
                <a:latin typeface="Lato"/>
                <a:ea typeface="Lato"/>
                <a:cs typeface="Lato"/>
                <a:sym typeface="Lato"/>
              </a:rPr>
              <a:t>Протоколов совещаний </a:t>
            </a:r>
            <a:endParaRPr sz="1200" b="1" i="0" u="none" strike="noStrike" cap="none" dirty="0">
              <a:solidFill>
                <a:srgbClr val="FDFFFE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788" name="Google Shape;788;g216a5a3013e_0_105"/>
          <p:cNvGrpSpPr/>
          <p:nvPr/>
        </p:nvGrpSpPr>
        <p:grpSpPr>
          <a:xfrm>
            <a:off x="7135116" y="4975742"/>
            <a:ext cx="1281163" cy="633513"/>
            <a:chOff x="7933812" y="5020746"/>
            <a:chExt cx="1409266" cy="648622"/>
          </a:xfrm>
        </p:grpSpPr>
        <p:sp>
          <p:nvSpPr>
            <p:cNvPr id="789" name="Google Shape;789;g216a5a3013e_0_105"/>
            <p:cNvSpPr/>
            <p:nvPr/>
          </p:nvSpPr>
          <p:spPr>
            <a:xfrm>
              <a:off x="7933812" y="5020746"/>
              <a:ext cx="1409266" cy="648622"/>
            </a:xfrm>
            <a:custGeom>
              <a:avLst/>
              <a:gdLst/>
              <a:ahLst/>
              <a:cxnLst/>
              <a:rect l="l" t="t" r="r" b="b"/>
              <a:pathLst>
                <a:path w="3516" h="1899" extrusionOk="0">
                  <a:moveTo>
                    <a:pt x="3289" y="0"/>
                  </a:moveTo>
                  <a:lnTo>
                    <a:pt x="3289" y="0"/>
                  </a:lnTo>
                  <a:cubicBezTo>
                    <a:pt x="226" y="0"/>
                    <a:pt x="226" y="0"/>
                    <a:pt x="226" y="0"/>
                  </a:cubicBezTo>
                  <a:cubicBezTo>
                    <a:pt x="72" y="0"/>
                    <a:pt x="0" y="190"/>
                    <a:pt x="109" y="298"/>
                  </a:cubicBezTo>
                  <a:cubicBezTo>
                    <a:pt x="1636" y="1825"/>
                    <a:pt x="1636" y="1825"/>
                    <a:pt x="1636" y="1825"/>
                  </a:cubicBezTo>
                  <a:cubicBezTo>
                    <a:pt x="1699" y="1898"/>
                    <a:pt x="1816" y="1898"/>
                    <a:pt x="1880" y="1825"/>
                  </a:cubicBezTo>
                  <a:cubicBezTo>
                    <a:pt x="3407" y="298"/>
                    <a:pt x="3407" y="298"/>
                    <a:pt x="3407" y="298"/>
                  </a:cubicBezTo>
                  <a:cubicBezTo>
                    <a:pt x="3515" y="190"/>
                    <a:pt x="3443" y="0"/>
                    <a:pt x="3289" y="0"/>
                  </a:cubicBezTo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BBD6E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200" i="0" u="none" strike="noStrike" cap="none">
                <a:solidFill>
                  <a:srgbClr val="98999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790;g216a5a3013e_0_105"/>
            <p:cNvSpPr txBox="1"/>
            <p:nvPr/>
          </p:nvSpPr>
          <p:spPr>
            <a:xfrm>
              <a:off x="8266803" y="5033537"/>
              <a:ext cx="783300" cy="48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i="0" u="none" strike="noStrike" cap="none" dirty="0">
                  <a:solidFill>
                    <a:srgbClr val="333333"/>
                  </a:solidFill>
                  <a:latin typeface="Calibri"/>
                  <a:ea typeface="Calibri"/>
                  <a:cs typeface="Calibri"/>
                  <a:sym typeface="Calibri"/>
                </a:rPr>
                <a:t>162</a:t>
              </a:r>
              <a:endParaRPr sz="2200" b="1" i="0" u="none" strike="noStrike" cap="none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1" name="Google Shape;791;g216a5a3013e_0_105"/>
          <p:cNvGrpSpPr/>
          <p:nvPr/>
        </p:nvGrpSpPr>
        <p:grpSpPr>
          <a:xfrm>
            <a:off x="517461" y="5011496"/>
            <a:ext cx="1281037" cy="664971"/>
            <a:chOff x="662887" y="4927613"/>
            <a:chExt cx="1325576" cy="664971"/>
          </a:xfrm>
        </p:grpSpPr>
        <p:sp>
          <p:nvSpPr>
            <p:cNvPr id="792" name="Google Shape;792;g216a5a3013e_0_105"/>
            <p:cNvSpPr/>
            <p:nvPr/>
          </p:nvSpPr>
          <p:spPr>
            <a:xfrm>
              <a:off x="662887" y="5020758"/>
              <a:ext cx="1325576" cy="571827"/>
            </a:xfrm>
            <a:custGeom>
              <a:avLst/>
              <a:gdLst/>
              <a:ahLst/>
              <a:cxnLst/>
              <a:rect l="l" t="t" r="r" b="b"/>
              <a:pathLst>
                <a:path w="3516" h="1899" extrusionOk="0">
                  <a:moveTo>
                    <a:pt x="3289" y="0"/>
                  </a:moveTo>
                  <a:lnTo>
                    <a:pt x="3289" y="0"/>
                  </a:lnTo>
                  <a:cubicBezTo>
                    <a:pt x="226" y="0"/>
                    <a:pt x="226" y="0"/>
                    <a:pt x="226" y="0"/>
                  </a:cubicBezTo>
                  <a:cubicBezTo>
                    <a:pt x="72" y="0"/>
                    <a:pt x="0" y="190"/>
                    <a:pt x="109" y="298"/>
                  </a:cubicBezTo>
                  <a:cubicBezTo>
                    <a:pt x="1636" y="1825"/>
                    <a:pt x="1636" y="1825"/>
                    <a:pt x="1636" y="1825"/>
                  </a:cubicBezTo>
                  <a:cubicBezTo>
                    <a:pt x="1699" y="1898"/>
                    <a:pt x="1807" y="1898"/>
                    <a:pt x="1880" y="1825"/>
                  </a:cubicBezTo>
                  <a:cubicBezTo>
                    <a:pt x="3407" y="298"/>
                    <a:pt x="3407" y="298"/>
                    <a:pt x="3407" y="298"/>
                  </a:cubicBezTo>
                  <a:cubicBezTo>
                    <a:pt x="3515" y="190"/>
                    <a:pt x="3443" y="0"/>
                    <a:pt x="3289" y="0"/>
                  </a:cubicBezTo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DDEAF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200" i="0" u="none" strike="noStrike" cap="none">
                <a:solidFill>
                  <a:srgbClr val="98999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g216a5a3013e_0_105"/>
            <p:cNvSpPr txBox="1"/>
            <p:nvPr/>
          </p:nvSpPr>
          <p:spPr>
            <a:xfrm>
              <a:off x="983524" y="4927613"/>
              <a:ext cx="783300" cy="43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i="0" u="none" strike="noStrike" cap="none" dirty="0">
                  <a:solidFill>
                    <a:srgbClr val="333333"/>
                  </a:solidFill>
                  <a:latin typeface="Calibri"/>
                  <a:ea typeface="Calibri"/>
                  <a:cs typeface="Calibri"/>
                  <a:sym typeface="Calibri"/>
                </a:rPr>
                <a:t>353</a:t>
              </a:r>
              <a:endParaRPr sz="2200" b="1" i="0" u="none" strike="noStrike" cap="none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4" name="Google Shape;794;g216a5a3013e_0_105"/>
          <p:cNvGrpSpPr/>
          <p:nvPr/>
        </p:nvGrpSpPr>
        <p:grpSpPr>
          <a:xfrm>
            <a:off x="6827485" y="3475260"/>
            <a:ext cx="1964365" cy="1477727"/>
            <a:chOff x="7562184" y="3482176"/>
            <a:chExt cx="2172730" cy="1477727"/>
          </a:xfrm>
        </p:grpSpPr>
        <p:sp>
          <p:nvSpPr>
            <p:cNvPr id="795" name="Google Shape;795;g216a5a3013e_0_105"/>
            <p:cNvSpPr/>
            <p:nvPr/>
          </p:nvSpPr>
          <p:spPr>
            <a:xfrm>
              <a:off x="7562184" y="3482176"/>
              <a:ext cx="2172730" cy="1477727"/>
            </a:xfrm>
            <a:custGeom>
              <a:avLst/>
              <a:gdLst/>
              <a:ahLst/>
              <a:cxnLst/>
              <a:rect l="l" t="t" r="r" b="b"/>
              <a:pathLst>
                <a:path w="5638" h="3686" extrusionOk="0">
                  <a:moveTo>
                    <a:pt x="5637" y="2819"/>
                  </a:moveTo>
                  <a:lnTo>
                    <a:pt x="2819" y="0"/>
                  </a:lnTo>
                  <a:lnTo>
                    <a:pt x="0" y="2819"/>
                  </a:lnTo>
                  <a:lnTo>
                    <a:pt x="876" y="3685"/>
                  </a:lnTo>
                  <a:lnTo>
                    <a:pt x="4761" y="3685"/>
                  </a:lnTo>
                  <a:lnTo>
                    <a:pt x="5637" y="2819"/>
                  </a:lnTo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98999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g216a5a3013e_0_105"/>
            <p:cNvSpPr txBox="1"/>
            <p:nvPr/>
          </p:nvSpPr>
          <p:spPr>
            <a:xfrm flipH="1">
              <a:off x="7984798" y="4389365"/>
              <a:ext cx="13275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00" b="1" i="0" u="none" strike="noStrike" cap="none">
                  <a:solidFill>
                    <a:srgbClr val="FDFFFE"/>
                  </a:solidFill>
                  <a:latin typeface="Lato"/>
                  <a:ea typeface="Lato"/>
                  <a:cs typeface="Lato"/>
                  <a:sym typeface="Lato"/>
                </a:rPr>
                <a:t>Презентации</a:t>
              </a:r>
              <a:endParaRPr/>
            </a:p>
          </p:txBody>
        </p:sp>
      </p:grpSp>
      <p:grpSp>
        <p:nvGrpSpPr>
          <p:cNvPr id="797" name="Google Shape;797;g216a5a3013e_0_105"/>
          <p:cNvGrpSpPr/>
          <p:nvPr/>
        </p:nvGrpSpPr>
        <p:grpSpPr>
          <a:xfrm>
            <a:off x="4679009" y="3496908"/>
            <a:ext cx="1964365" cy="1456079"/>
            <a:chOff x="5158190" y="3503824"/>
            <a:chExt cx="2172730" cy="1456079"/>
          </a:xfrm>
        </p:grpSpPr>
        <p:sp>
          <p:nvSpPr>
            <p:cNvPr id="798" name="Google Shape;798;g216a5a3013e_0_105"/>
            <p:cNvSpPr/>
            <p:nvPr/>
          </p:nvSpPr>
          <p:spPr>
            <a:xfrm>
              <a:off x="5158190" y="3503824"/>
              <a:ext cx="2172730" cy="1456079"/>
            </a:xfrm>
            <a:custGeom>
              <a:avLst/>
              <a:gdLst/>
              <a:ahLst/>
              <a:cxnLst/>
              <a:rect l="l" t="t" r="r" b="b"/>
              <a:pathLst>
                <a:path w="5630" h="3687" extrusionOk="0">
                  <a:moveTo>
                    <a:pt x="5629" y="2819"/>
                  </a:moveTo>
                  <a:lnTo>
                    <a:pt x="2819" y="0"/>
                  </a:lnTo>
                  <a:lnTo>
                    <a:pt x="0" y="2819"/>
                  </a:lnTo>
                  <a:lnTo>
                    <a:pt x="867" y="3686"/>
                  </a:lnTo>
                  <a:lnTo>
                    <a:pt x="4762" y="3686"/>
                  </a:lnTo>
                  <a:lnTo>
                    <a:pt x="5629" y="2819"/>
                  </a:lnTo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98999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g216a5a3013e_0_105"/>
            <p:cNvSpPr txBox="1"/>
            <p:nvPr/>
          </p:nvSpPr>
          <p:spPr>
            <a:xfrm flipH="1">
              <a:off x="5445810" y="3955159"/>
              <a:ext cx="1583100" cy="8617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00" b="1" i="0" u="none" strike="noStrike" cap="none" dirty="0">
                  <a:solidFill>
                    <a:srgbClr val="FDFFFE"/>
                  </a:solidFill>
                  <a:latin typeface="Lato"/>
                  <a:ea typeface="Lato"/>
                  <a:cs typeface="Lato"/>
                  <a:sym typeface="Lato"/>
                </a:rPr>
                <a:t>Экспертные 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00" b="1" i="0" u="none" strike="noStrike" cap="none" dirty="0">
                  <a:solidFill>
                    <a:srgbClr val="FDFFFE"/>
                  </a:solidFill>
                  <a:latin typeface="Lato"/>
                  <a:ea typeface="Lato"/>
                  <a:cs typeface="Lato"/>
                  <a:sym typeface="Lato"/>
                </a:rPr>
                <a:t>оценки медико-технических заданий объектов строительства</a:t>
              </a:r>
              <a:endParaRPr sz="1000" b="1" i="0" u="none" strike="noStrike" cap="none" dirty="0">
                <a:solidFill>
                  <a:srgbClr val="FDFFFE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800" name="Google Shape;800;g216a5a3013e_0_105"/>
          <p:cNvGrpSpPr/>
          <p:nvPr/>
        </p:nvGrpSpPr>
        <p:grpSpPr>
          <a:xfrm>
            <a:off x="223695" y="3584851"/>
            <a:ext cx="1910381" cy="1477727"/>
            <a:chOff x="484397" y="3482176"/>
            <a:chExt cx="2113019" cy="1477727"/>
          </a:xfrm>
        </p:grpSpPr>
        <p:sp>
          <p:nvSpPr>
            <p:cNvPr id="801" name="Google Shape;801;g216a5a3013e_0_105"/>
            <p:cNvSpPr/>
            <p:nvPr/>
          </p:nvSpPr>
          <p:spPr>
            <a:xfrm>
              <a:off x="484397" y="3482176"/>
              <a:ext cx="2113019" cy="1477727"/>
            </a:xfrm>
            <a:custGeom>
              <a:avLst/>
              <a:gdLst/>
              <a:ahLst/>
              <a:cxnLst/>
              <a:rect l="l" t="t" r="r" b="b"/>
              <a:pathLst>
                <a:path w="5638" h="3686" extrusionOk="0">
                  <a:moveTo>
                    <a:pt x="5637" y="2819"/>
                  </a:moveTo>
                  <a:lnTo>
                    <a:pt x="2819" y="0"/>
                  </a:lnTo>
                  <a:lnTo>
                    <a:pt x="0" y="2819"/>
                  </a:lnTo>
                  <a:lnTo>
                    <a:pt x="876" y="3685"/>
                  </a:lnTo>
                  <a:lnTo>
                    <a:pt x="4761" y="3685"/>
                  </a:lnTo>
                  <a:lnTo>
                    <a:pt x="5637" y="2819"/>
                  </a:lnTo>
                </a:path>
              </a:pathLst>
            </a:custGeom>
            <a:solidFill>
              <a:srgbClr val="0070C0"/>
            </a:solidFill>
            <a:ln w="9525" cap="flat" cmpd="sng">
              <a:solidFill>
                <a:srgbClr val="BBD6E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98999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g216a5a3013e_0_105"/>
            <p:cNvSpPr txBox="1"/>
            <p:nvPr/>
          </p:nvSpPr>
          <p:spPr>
            <a:xfrm flipH="1">
              <a:off x="977267" y="4182318"/>
              <a:ext cx="11271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1" i="0" u="none" strike="noStrike" cap="none" dirty="0">
                  <a:solidFill>
                    <a:srgbClr val="FDFFFE"/>
                  </a:solidFill>
                  <a:latin typeface="Lato"/>
                  <a:ea typeface="Lato"/>
                  <a:cs typeface="Lato"/>
                  <a:sym typeface="Lato"/>
                </a:rPr>
                <a:t>Исходящих</a:t>
              </a:r>
              <a:endParaRPr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1" i="0" u="none" strike="noStrike" cap="none" dirty="0">
                  <a:solidFill>
                    <a:srgbClr val="FDFFFE"/>
                  </a:solidFill>
                  <a:latin typeface="Lato"/>
                  <a:ea typeface="Lato"/>
                  <a:cs typeface="Lato"/>
                  <a:sym typeface="Lato"/>
                </a:rPr>
                <a:t>писем</a:t>
              </a:r>
              <a:endParaRPr dirty="0"/>
            </a:p>
          </p:txBody>
        </p:sp>
      </p:grpSp>
      <p:grpSp>
        <p:nvGrpSpPr>
          <p:cNvPr id="803" name="Google Shape;803;g216a5a3013e_0_105"/>
          <p:cNvGrpSpPr/>
          <p:nvPr/>
        </p:nvGrpSpPr>
        <p:grpSpPr>
          <a:xfrm>
            <a:off x="9948422" y="412267"/>
            <a:ext cx="1111700" cy="1069864"/>
            <a:chOff x="3774492" y="25172308"/>
            <a:chExt cx="310063" cy="313238"/>
          </a:xfrm>
        </p:grpSpPr>
        <p:sp>
          <p:nvSpPr>
            <p:cNvPr id="804" name="Google Shape;804;g216a5a3013e_0_105"/>
            <p:cNvSpPr/>
            <p:nvPr/>
          </p:nvSpPr>
          <p:spPr>
            <a:xfrm>
              <a:off x="3774492" y="25284481"/>
              <a:ext cx="201065" cy="201065"/>
            </a:xfrm>
            <a:custGeom>
              <a:avLst/>
              <a:gdLst/>
              <a:ahLst/>
              <a:cxnLst/>
              <a:rect l="l" t="t" r="r" b="b"/>
              <a:pathLst>
                <a:path w="201065" h="201065" extrusionOk="0">
                  <a:moveTo>
                    <a:pt x="195774" y="56614"/>
                  </a:moveTo>
                  <a:cubicBezTo>
                    <a:pt x="192070" y="56614"/>
                    <a:pt x="189425" y="59260"/>
                    <a:pt x="189425" y="62965"/>
                  </a:cubicBezTo>
                  <a:lnTo>
                    <a:pt x="189425" y="188894"/>
                  </a:lnTo>
                  <a:lnTo>
                    <a:pt x="12699" y="188894"/>
                  </a:lnTo>
                  <a:lnTo>
                    <a:pt x="12699" y="12698"/>
                  </a:lnTo>
                  <a:lnTo>
                    <a:pt x="186250" y="12698"/>
                  </a:lnTo>
                  <a:cubicBezTo>
                    <a:pt x="189954" y="12698"/>
                    <a:pt x="192599" y="10053"/>
                    <a:pt x="192599" y="6348"/>
                  </a:cubicBezTo>
                  <a:cubicBezTo>
                    <a:pt x="192599" y="2646"/>
                    <a:pt x="189954" y="0"/>
                    <a:pt x="186250" y="0"/>
                  </a:cubicBezTo>
                  <a:lnTo>
                    <a:pt x="6349" y="0"/>
                  </a:lnTo>
                  <a:cubicBezTo>
                    <a:pt x="2646" y="0"/>
                    <a:pt x="0" y="2646"/>
                    <a:pt x="0" y="6348"/>
                  </a:cubicBezTo>
                  <a:lnTo>
                    <a:pt x="0" y="195774"/>
                  </a:lnTo>
                  <a:cubicBezTo>
                    <a:pt x="0" y="199476"/>
                    <a:pt x="2646" y="202122"/>
                    <a:pt x="6349" y="202122"/>
                  </a:cubicBezTo>
                  <a:lnTo>
                    <a:pt x="195774" y="202122"/>
                  </a:lnTo>
                  <a:cubicBezTo>
                    <a:pt x="199478" y="202122"/>
                    <a:pt x="202124" y="199476"/>
                    <a:pt x="202124" y="195774"/>
                  </a:cubicBezTo>
                  <a:lnTo>
                    <a:pt x="202124" y="62965"/>
                  </a:lnTo>
                  <a:cubicBezTo>
                    <a:pt x="202653" y="59789"/>
                    <a:pt x="199478" y="56614"/>
                    <a:pt x="195774" y="566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g216a5a3013e_0_105"/>
            <p:cNvSpPr/>
            <p:nvPr/>
          </p:nvSpPr>
          <p:spPr>
            <a:xfrm>
              <a:off x="3812377" y="25303591"/>
              <a:ext cx="164026" cy="142862"/>
            </a:xfrm>
            <a:custGeom>
              <a:avLst/>
              <a:gdLst/>
              <a:ahLst/>
              <a:cxnLst/>
              <a:rect l="l" t="t" r="r" b="b"/>
              <a:pathLst>
                <a:path w="164026" h="142862" extrusionOk="0">
                  <a:moveTo>
                    <a:pt x="11852" y="78249"/>
                  </a:moveTo>
                  <a:cubicBezTo>
                    <a:pt x="9736" y="75073"/>
                    <a:pt x="6032" y="74544"/>
                    <a:pt x="2857" y="76662"/>
                  </a:cubicBezTo>
                  <a:cubicBezTo>
                    <a:pt x="-317" y="78778"/>
                    <a:pt x="-847" y="82480"/>
                    <a:pt x="1270" y="85656"/>
                  </a:cubicBezTo>
                  <a:lnTo>
                    <a:pt x="39367" y="142272"/>
                  </a:lnTo>
                  <a:cubicBezTo>
                    <a:pt x="40425" y="143859"/>
                    <a:pt x="42541" y="144918"/>
                    <a:pt x="44128" y="144918"/>
                  </a:cubicBezTo>
                  <a:cubicBezTo>
                    <a:pt x="44128" y="144918"/>
                    <a:pt x="44658" y="144918"/>
                    <a:pt x="44658" y="144918"/>
                  </a:cubicBezTo>
                  <a:cubicBezTo>
                    <a:pt x="46245" y="144918"/>
                    <a:pt x="48361" y="143859"/>
                    <a:pt x="49420" y="142802"/>
                  </a:cubicBezTo>
                  <a:lnTo>
                    <a:pt x="166355" y="10522"/>
                  </a:lnTo>
                  <a:cubicBezTo>
                    <a:pt x="168471" y="7877"/>
                    <a:pt x="168471" y="3642"/>
                    <a:pt x="165826" y="1526"/>
                  </a:cubicBezTo>
                  <a:cubicBezTo>
                    <a:pt x="163180" y="-590"/>
                    <a:pt x="158947" y="-590"/>
                    <a:pt x="156831" y="2056"/>
                  </a:cubicBezTo>
                  <a:lnTo>
                    <a:pt x="45716" y="127985"/>
                  </a:lnTo>
                  <a:lnTo>
                    <a:pt x="11852" y="7824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g216a5a3013e_0_105"/>
            <p:cNvSpPr/>
            <p:nvPr/>
          </p:nvSpPr>
          <p:spPr>
            <a:xfrm>
              <a:off x="3872908" y="25172308"/>
              <a:ext cx="211647" cy="211647"/>
            </a:xfrm>
            <a:custGeom>
              <a:avLst/>
              <a:gdLst/>
              <a:ahLst/>
              <a:cxnLst/>
              <a:rect l="l" t="t" r="r" b="b"/>
              <a:pathLst>
                <a:path w="211647" h="211647" extrusionOk="0">
                  <a:moveTo>
                    <a:pt x="209531" y="86248"/>
                  </a:moveTo>
                  <a:lnTo>
                    <a:pt x="193128" y="86248"/>
                  </a:lnTo>
                  <a:cubicBezTo>
                    <a:pt x="191012" y="78311"/>
                    <a:pt x="187837" y="70374"/>
                    <a:pt x="183604" y="62965"/>
                  </a:cubicBezTo>
                  <a:lnTo>
                    <a:pt x="195245" y="51326"/>
                  </a:lnTo>
                  <a:cubicBezTo>
                    <a:pt x="197890" y="48680"/>
                    <a:pt x="197890" y="44445"/>
                    <a:pt x="195245" y="42330"/>
                  </a:cubicBezTo>
                  <a:lnTo>
                    <a:pt x="173551" y="20635"/>
                  </a:lnTo>
                  <a:cubicBezTo>
                    <a:pt x="170905" y="17990"/>
                    <a:pt x="166672" y="17990"/>
                    <a:pt x="164556" y="20635"/>
                  </a:cubicBezTo>
                  <a:lnTo>
                    <a:pt x="152915" y="32277"/>
                  </a:lnTo>
                  <a:cubicBezTo>
                    <a:pt x="145508" y="28045"/>
                    <a:pt x="138100" y="24870"/>
                    <a:pt x="129634" y="22754"/>
                  </a:cubicBezTo>
                  <a:lnTo>
                    <a:pt x="129634" y="6350"/>
                  </a:lnTo>
                  <a:cubicBezTo>
                    <a:pt x="129634" y="2646"/>
                    <a:pt x="126989" y="0"/>
                    <a:pt x="123285" y="0"/>
                  </a:cubicBezTo>
                  <a:lnTo>
                    <a:pt x="92596" y="0"/>
                  </a:lnTo>
                  <a:cubicBezTo>
                    <a:pt x="88892" y="0"/>
                    <a:pt x="86246" y="2646"/>
                    <a:pt x="86246" y="6350"/>
                  </a:cubicBezTo>
                  <a:lnTo>
                    <a:pt x="86246" y="22754"/>
                  </a:lnTo>
                  <a:cubicBezTo>
                    <a:pt x="78310" y="24870"/>
                    <a:pt x="70373" y="28045"/>
                    <a:pt x="62965" y="32277"/>
                  </a:cubicBezTo>
                  <a:lnTo>
                    <a:pt x="51324" y="20635"/>
                  </a:lnTo>
                  <a:cubicBezTo>
                    <a:pt x="48679" y="17990"/>
                    <a:pt x="44446" y="17990"/>
                    <a:pt x="42330" y="20635"/>
                  </a:cubicBezTo>
                  <a:lnTo>
                    <a:pt x="20635" y="42330"/>
                  </a:lnTo>
                  <a:cubicBezTo>
                    <a:pt x="17990" y="44975"/>
                    <a:pt x="17990" y="49210"/>
                    <a:pt x="20635" y="51326"/>
                  </a:cubicBezTo>
                  <a:lnTo>
                    <a:pt x="32276" y="62965"/>
                  </a:lnTo>
                  <a:cubicBezTo>
                    <a:pt x="28043" y="70374"/>
                    <a:pt x="24868" y="77782"/>
                    <a:pt x="22752" y="86248"/>
                  </a:cubicBezTo>
                  <a:lnTo>
                    <a:pt x="6349" y="86248"/>
                  </a:lnTo>
                  <a:cubicBezTo>
                    <a:pt x="2646" y="86248"/>
                    <a:pt x="0" y="88894"/>
                    <a:pt x="0" y="92596"/>
                  </a:cubicBezTo>
                  <a:cubicBezTo>
                    <a:pt x="0" y="96301"/>
                    <a:pt x="2646" y="98946"/>
                    <a:pt x="6349" y="98946"/>
                  </a:cubicBezTo>
                  <a:lnTo>
                    <a:pt x="28043" y="98946"/>
                  </a:lnTo>
                  <a:cubicBezTo>
                    <a:pt x="31218" y="98946"/>
                    <a:pt x="33863" y="96830"/>
                    <a:pt x="34393" y="93655"/>
                  </a:cubicBezTo>
                  <a:cubicBezTo>
                    <a:pt x="36509" y="83602"/>
                    <a:pt x="40213" y="74077"/>
                    <a:pt x="46033" y="65610"/>
                  </a:cubicBezTo>
                  <a:cubicBezTo>
                    <a:pt x="47621" y="62965"/>
                    <a:pt x="47621" y="59792"/>
                    <a:pt x="45504" y="57146"/>
                  </a:cubicBezTo>
                  <a:lnTo>
                    <a:pt x="34393" y="46034"/>
                  </a:lnTo>
                  <a:lnTo>
                    <a:pt x="47091" y="33336"/>
                  </a:lnTo>
                  <a:lnTo>
                    <a:pt x="58203" y="44445"/>
                  </a:lnTo>
                  <a:cubicBezTo>
                    <a:pt x="60319" y="46564"/>
                    <a:pt x="64023" y="47091"/>
                    <a:pt x="66669" y="44975"/>
                  </a:cubicBezTo>
                  <a:cubicBezTo>
                    <a:pt x="75135" y="39154"/>
                    <a:pt x="84659" y="35452"/>
                    <a:pt x="94712" y="33336"/>
                  </a:cubicBezTo>
                  <a:cubicBezTo>
                    <a:pt x="97887" y="32806"/>
                    <a:pt x="100003" y="30161"/>
                    <a:pt x="100003" y="26986"/>
                  </a:cubicBezTo>
                  <a:lnTo>
                    <a:pt x="100003" y="11642"/>
                  </a:lnTo>
                  <a:lnTo>
                    <a:pt x="117464" y="11642"/>
                  </a:lnTo>
                  <a:lnTo>
                    <a:pt x="117464" y="26986"/>
                  </a:lnTo>
                  <a:cubicBezTo>
                    <a:pt x="117464" y="30161"/>
                    <a:pt x="119581" y="32806"/>
                    <a:pt x="122755" y="33336"/>
                  </a:cubicBezTo>
                  <a:cubicBezTo>
                    <a:pt x="132809" y="35452"/>
                    <a:pt x="142333" y="39154"/>
                    <a:pt x="150799" y="44975"/>
                  </a:cubicBezTo>
                  <a:cubicBezTo>
                    <a:pt x="153445" y="46564"/>
                    <a:pt x="156619" y="46564"/>
                    <a:pt x="159265" y="44445"/>
                  </a:cubicBezTo>
                  <a:lnTo>
                    <a:pt x="170376" y="33336"/>
                  </a:lnTo>
                  <a:lnTo>
                    <a:pt x="183075" y="46034"/>
                  </a:lnTo>
                  <a:lnTo>
                    <a:pt x="171964" y="57146"/>
                  </a:lnTo>
                  <a:cubicBezTo>
                    <a:pt x="169847" y="59262"/>
                    <a:pt x="169318" y="62965"/>
                    <a:pt x="171434" y="65610"/>
                  </a:cubicBezTo>
                  <a:cubicBezTo>
                    <a:pt x="177255" y="74077"/>
                    <a:pt x="180958" y="83602"/>
                    <a:pt x="183075" y="93655"/>
                  </a:cubicBezTo>
                  <a:cubicBezTo>
                    <a:pt x="183604" y="96830"/>
                    <a:pt x="186250" y="98946"/>
                    <a:pt x="189425" y="98946"/>
                  </a:cubicBezTo>
                  <a:lnTo>
                    <a:pt x="204769" y="98946"/>
                  </a:lnTo>
                  <a:lnTo>
                    <a:pt x="204769" y="116406"/>
                  </a:lnTo>
                  <a:lnTo>
                    <a:pt x="189425" y="116406"/>
                  </a:lnTo>
                  <a:cubicBezTo>
                    <a:pt x="186250" y="116406"/>
                    <a:pt x="183604" y="118522"/>
                    <a:pt x="183075" y="121697"/>
                  </a:cubicBezTo>
                  <a:cubicBezTo>
                    <a:pt x="180958" y="131750"/>
                    <a:pt x="177255" y="141276"/>
                    <a:pt x="171434" y="149742"/>
                  </a:cubicBezTo>
                  <a:cubicBezTo>
                    <a:pt x="169847" y="152388"/>
                    <a:pt x="169847" y="155560"/>
                    <a:pt x="171964" y="158206"/>
                  </a:cubicBezTo>
                  <a:lnTo>
                    <a:pt x="183075" y="169318"/>
                  </a:lnTo>
                  <a:lnTo>
                    <a:pt x="170376" y="182016"/>
                  </a:lnTo>
                  <a:lnTo>
                    <a:pt x="159265" y="170907"/>
                  </a:lnTo>
                  <a:cubicBezTo>
                    <a:pt x="157148" y="168788"/>
                    <a:pt x="153445" y="168261"/>
                    <a:pt x="150799" y="170377"/>
                  </a:cubicBezTo>
                  <a:cubicBezTo>
                    <a:pt x="142333" y="176198"/>
                    <a:pt x="132809" y="179900"/>
                    <a:pt x="122755" y="182016"/>
                  </a:cubicBezTo>
                  <a:cubicBezTo>
                    <a:pt x="119581" y="182546"/>
                    <a:pt x="117464" y="185192"/>
                    <a:pt x="117464" y="188367"/>
                  </a:cubicBezTo>
                  <a:lnTo>
                    <a:pt x="117464" y="210061"/>
                  </a:lnTo>
                  <a:cubicBezTo>
                    <a:pt x="117464" y="213764"/>
                    <a:pt x="120110" y="216409"/>
                    <a:pt x="123814" y="216409"/>
                  </a:cubicBezTo>
                  <a:cubicBezTo>
                    <a:pt x="127518" y="216409"/>
                    <a:pt x="130163" y="213764"/>
                    <a:pt x="130163" y="210061"/>
                  </a:cubicBezTo>
                  <a:lnTo>
                    <a:pt x="130163" y="193658"/>
                  </a:lnTo>
                  <a:cubicBezTo>
                    <a:pt x="138100" y="191542"/>
                    <a:pt x="146037" y="188367"/>
                    <a:pt x="153445" y="184135"/>
                  </a:cubicBezTo>
                  <a:lnTo>
                    <a:pt x="165085" y="195774"/>
                  </a:lnTo>
                  <a:cubicBezTo>
                    <a:pt x="167730" y="198420"/>
                    <a:pt x="171964" y="198420"/>
                    <a:pt x="174080" y="195774"/>
                  </a:cubicBezTo>
                  <a:lnTo>
                    <a:pt x="195774" y="174080"/>
                  </a:lnTo>
                  <a:cubicBezTo>
                    <a:pt x="198420" y="171434"/>
                    <a:pt x="198420" y="167202"/>
                    <a:pt x="195774" y="165086"/>
                  </a:cubicBezTo>
                  <a:lnTo>
                    <a:pt x="184133" y="153445"/>
                  </a:lnTo>
                  <a:cubicBezTo>
                    <a:pt x="188366" y="146037"/>
                    <a:pt x="191541" y="138630"/>
                    <a:pt x="193657" y="130164"/>
                  </a:cubicBezTo>
                  <a:lnTo>
                    <a:pt x="210060" y="130164"/>
                  </a:lnTo>
                  <a:cubicBezTo>
                    <a:pt x="213764" y="130164"/>
                    <a:pt x="216409" y="127518"/>
                    <a:pt x="216409" y="123813"/>
                  </a:cubicBezTo>
                  <a:lnTo>
                    <a:pt x="216409" y="93125"/>
                  </a:lnTo>
                  <a:cubicBezTo>
                    <a:pt x="215880" y="89421"/>
                    <a:pt x="213235" y="86248"/>
                    <a:pt x="209531" y="862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g216a5a3013e_0_105"/>
            <p:cNvSpPr/>
            <p:nvPr/>
          </p:nvSpPr>
          <p:spPr>
            <a:xfrm>
              <a:off x="3922853" y="25222541"/>
              <a:ext cx="111114" cy="111114"/>
            </a:xfrm>
            <a:custGeom>
              <a:avLst/>
              <a:gdLst/>
              <a:ahLst/>
              <a:cxnLst/>
              <a:rect l="l" t="t" r="r" b="b"/>
              <a:pathLst>
                <a:path w="111114" h="111114" extrusionOk="0">
                  <a:moveTo>
                    <a:pt x="113553" y="57180"/>
                  </a:moveTo>
                  <a:cubicBezTo>
                    <a:pt x="113553" y="41833"/>
                    <a:pt x="107204" y="26489"/>
                    <a:pt x="96092" y="15907"/>
                  </a:cubicBezTo>
                  <a:cubicBezTo>
                    <a:pt x="84981" y="5324"/>
                    <a:pt x="70695" y="-496"/>
                    <a:pt x="55879" y="33"/>
                  </a:cubicBezTo>
                  <a:cubicBezTo>
                    <a:pt x="26778" y="563"/>
                    <a:pt x="10375" y="13791"/>
                    <a:pt x="322" y="44479"/>
                  </a:cubicBezTo>
                  <a:cubicBezTo>
                    <a:pt x="-736" y="47654"/>
                    <a:pt x="851" y="51359"/>
                    <a:pt x="4555" y="52416"/>
                  </a:cubicBezTo>
                  <a:cubicBezTo>
                    <a:pt x="8259" y="53475"/>
                    <a:pt x="11433" y="51888"/>
                    <a:pt x="12492" y="48184"/>
                  </a:cubicBezTo>
                  <a:cubicBezTo>
                    <a:pt x="20957" y="22787"/>
                    <a:pt x="32598" y="13261"/>
                    <a:pt x="55879" y="12732"/>
                  </a:cubicBezTo>
                  <a:cubicBezTo>
                    <a:pt x="68049" y="12205"/>
                    <a:pt x="78102" y="16966"/>
                    <a:pt x="86568" y="24903"/>
                  </a:cubicBezTo>
                  <a:cubicBezTo>
                    <a:pt x="95034" y="33369"/>
                    <a:pt x="100325" y="45008"/>
                    <a:pt x="100325" y="57180"/>
                  </a:cubicBezTo>
                  <a:cubicBezTo>
                    <a:pt x="100325" y="81517"/>
                    <a:pt x="80219" y="101625"/>
                    <a:pt x="55879" y="101625"/>
                  </a:cubicBezTo>
                  <a:cubicBezTo>
                    <a:pt x="52175" y="101625"/>
                    <a:pt x="49530" y="104271"/>
                    <a:pt x="49530" y="107973"/>
                  </a:cubicBezTo>
                  <a:cubicBezTo>
                    <a:pt x="49530" y="111678"/>
                    <a:pt x="52175" y="114323"/>
                    <a:pt x="55879" y="114323"/>
                  </a:cubicBezTo>
                  <a:cubicBezTo>
                    <a:pt x="87627" y="114853"/>
                    <a:pt x="113553" y="88927"/>
                    <a:pt x="113553" y="571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8" name="Google Shape;808;g216a5a3013e_0_105"/>
          <p:cNvSpPr/>
          <p:nvPr/>
        </p:nvSpPr>
        <p:spPr>
          <a:xfrm>
            <a:off x="8104523" y="2052471"/>
            <a:ext cx="1902837" cy="1477727"/>
          </a:xfrm>
          <a:custGeom>
            <a:avLst/>
            <a:gdLst/>
            <a:ahLst/>
            <a:cxnLst/>
            <a:rect l="l" t="t" r="r" b="b"/>
            <a:pathLst>
              <a:path w="5640" h="3686" extrusionOk="0">
                <a:moveTo>
                  <a:pt x="5639" y="2819"/>
                </a:moveTo>
                <a:lnTo>
                  <a:pt x="2819" y="0"/>
                </a:lnTo>
                <a:lnTo>
                  <a:pt x="0" y="2819"/>
                </a:lnTo>
                <a:lnTo>
                  <a:pt x="867" y="3685"/>
                </a:lnTo>
                <a:lnTo>
                  <a:pt x="4762" y="3685"/>
                </a:lnTo>
                <a:lnTo>
                  <a:pt x="5639" y="2819"/>
                </a:lnTo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strike="noStrike" cap="none">
              <a:solidFill>
                <a:srgbClr val="FDFFFE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09" name="Google Shape;809;g216a5a3013e_0_105"/>
          <p:cNvGrpSpPr/>
          <p:nvPr/>
        </p:nvGrpSpPr>
        <p:grpSpPr>
          <a:xfrm>
            <a:off x="8466245" y="3556242"/>
            <a:ext cx="1240886" cy="614682"/>
            <a:chOff x="8778499" y="3530538"/>
            <a:chExt cx="1415728" cy="645911"/>
          </a:xfrm>
        </p:grpSpPr>
        <p:sp>
          <p:nvSpPr>
            <p:cNvPr id="810" name="Google Shape;810;g216a5a3013e_0_105"/>
            <p:cNvSpPr/>
            <p:nvPr/>
          </p:nvSpPr>
          <p:spPr>
            <a:xfrm>
              <a:off x="8778499" y="3565900"/>
              <a:ext cx="1415728" cy="610548"/>
            </a:xfrm>
            <a:custGeom>
              <a:avLst/>
              <a:gdLst/>
              <a:ahLst/>
              <a:cxnLst/>
              <a:rect l="l" t="t" r="r" b="b"/>
              <a:pathLst>
                <a:path w="3525" h="1889" extrusionOk="0">
                  <a:moveTo>
                    <a:pt x="3289" y="0"/>
                  </a:moveTo>
                  <a:lnTo>
                    <a:pt x="3289" y="0"/>
                  </a:lnTo>
                  <a:cubicBezTo>
                    <a:pt x="226" y="0"/>
                    <a:pt x="226" y="0"/>
                    <a:pt x="226" y="0"/>
                  </a:cubicBezTo>
                  <a:cubicBezTo>
                    <a:pt x="73" y="0"/>
                    <a:pt x="0" y="181"/>
                    <a:pt x="109" y="289"/>
                  </a:cubicBezTo>
                  <a:cubicBezTo>
                    <a:pt x="1636" y="1825"/>
                    <a:pt x="1636" y="1825"/>
                    <a:pt x="1636" y="1825"/>
                  </a:cubicBezTo>
                  <a:cubicBezTo>
                    <a:pt x="1708" y="1888"/>
                    <a:pt x="1816" y="1888"/>
                    <a:pt x="1880" y="1825"/>
                  </a:cubicBezTo>
                  <a:cubicBezTo>
                    <a:pt x="3416" y="289"/>
                    <a:pt x="3416" y="289"/>
                    <a:pt x="3416" y="289"/>
                  </a:cubicBezTo>
                  <a:cubicBezTo>
                    <a:pt x="3524" y="181"/>
                    <a:pt x="3443" y="0"/>
                    <a:pt x="3289" y="0"/>
                  </a:cubicBezTo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BBD6E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98999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g216a5a3013e_0_105"/>
            <p:cNvSpPr txBox="1"/>
            <p:nvPr/>
          </p:nvSpPr>
          <p:spPr>
            <a:xfrm>
              <a:off x="8930462" y="3530538"/>
              <a:ext cx="1111800" cy="48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i="0" u="none" strike="noStrike" cap="none" dirty="0">
                  <a:solidFill>
                    <a:srgbClr val="333333"/>
                  </a:solidFill>
                  <a:latin typeface="Calibri"/>
                  <a:ea typeface="Calibri"/>
                  <a:cs typeface="Calibri"/>
                  <a:sym typeface="Calibri"/>
                </a:rPr>
                <a:t>3960</a:t>
              </a:r>
              <a:endParaRPr sz="2200" b="1" i="0" u="none" strike="noStrike" cap="none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2" name="Google Shape;812;g216a5a3013e_0_105"/>
          <p:cNvGrpSpPr/>
          <p:nvPr/>
        </p:nvGrpSpPr>
        <p:grpSpPr>
          <a:xfrm>
            <a:off x="9384060" y="4931100"/>
            <a:ext cx="1268227" cy="711812"/>
            <a:chOff x="10339727" y="5010963"/>
            <a:chExt cx="1340747" cy="621356"/>
          </a:xfrm>
        </p:grpSpPr>
        <p:sp>
          <p:nvSpPr>
            <p:cNvPr id="813" name="Google Shape;813;g216a5a3013e_0_105"/>
            <p:cNvSpPr/>
            <p:nvPr/>
          </p:nvSpPr>
          <p:spPr>
            <a:xfrm>
              <a:off x="10339727" y="5021767"/>
              <a:ext cx="1340747" cy="610552"/>
            </a:xfrm>
            <a:custGeom>
              <a:avLst/>
              <a:gdLst/>
              <a:ahLst/>
              <a:cxnLst/>
              <a:rect l="l" t="t" r="r" b="b"/>
              <a:pathLst>
                <a:path w="3516" h="1899" extrusionOk="0">
                  <a:moveTo>
                    <a:pt x="3289" y="0"/>
                  </a:moveTo>
                  <a:lnTo>
                    <a:pt x="3289" y="0"/>
                  </a:lnTo>
                  <a:cubicBezTo>
                    <a:pt x="226" y="0"/>
                    <a:pt x="226" y="0"/>
                    <a:pt x="226" y="0"/>
                  </a:cubicBezTo>
                  <a:cubicBezTo>
                    <a:pt x="72" y="0"/>
                    <a:pt x="0" y="190"/>
                    <a:pt x="109" y="298"/>
                  </a:cubicBezTo>
                  <a:cubicBezTo>
                    <a:pt x="1636" y="1825"/>
                    <a:pt x="1636" y="1825"/>
                    <a:pt x="1636" y="1825"/>
                  </a:cubicBezTo>
                  <a:cubicBezTo>
                    <a:pt x="1699" y="1898"/>
                    <a:pt x="1816" y="1898"/>
                    <a:pt x="1880" y="1825"/>
                  </a:cubicBezTo>
                  <a:cubicBezTo>
                    <a:pt x="3407" y="298"/>
                    <a:pt x="3407" y="298"/>
                    <a:pt x="3407" y="298"/>
                  </a:cubicBezTo>
                  <a:cubicBezTo>
                    <a:pt x="3515" y="190"/>
                    <a:pt x="3443" y="0"/>
                    <a:pt x="3289" y="0"/>
                  </a:cubicBezTo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BBD6E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200" i="0" u="none" strike="noStrike" cap="none">
                <a:solidFill>
                  <a:srgbClr val="98999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g216a5a3013e_0_105"/>
            <p:cNvSpPr txBox="1"/>
            <p:nvPr/>
          </p:nvSpPr>
          <p:spPr>
            <a:xfrm>
              <a:off x="10374792" y="5010963"/>
              <a:ext cx="1254000" cy="48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i="0" u="none" strike="noStrike" cap="none" dirty="0">
                  <a:solidFill>
                    <a:srgbClr val="333333"/>
                  </a:solidFill>
                  <a:latin typeface="Calibri"/>
                  <a:ea typeface="Calibri"/>
                  <a:cs typeface="Calibri"/>
                  <a:sym typeface="Calibri"/>
                </a:rPr>
                <a:t>11500</a:t>
              </a:r>
              <a:endParaRPr sz="2200" b="1" i="0" u="none" strike="noStrike" cap="none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5" name="Google Shape;815;g216a5a3013e_0_105"/>
          <p:cNvGrpSpPr/>
          <p:nvPr/>
        </p:nvGrpSpPr>
        <p:grpSpPr>
          <a:xfrm>
            <a:off x="9061848" y="3471283"/>
            <a:ext cx="1964357" cy="1418442"/>
            <a:chOff x="9966179" y="3580155"/>
            <a:chExt cx="2172721" cy="1380748"/>
          </a:xfrm>
        </p:grpSpPr>
        <p:sp>
          <p:nvSpPr>
            <p:cNvPr id="816" name="Google Shape;816;g216a5a3013e_0_105"/>
            <p:cNvSpPr/>
            <p:nvPr/>
          </p:nvSpPr>
          <p:spPr>
            <a:xfrm>
              <a:off x="9966179" y="3580155"/>
              <a:ext cx="2172721" cy="1380748"/>
            </a:xfrm>
            <a:custGeom>
              <a:avLst/>
              <a:gdLst/>
              <a:ahLst/>
              <a:cxnLst/>
              <a:rect l="l" t="t" r="r" b="b"/>
              <a:pathLst>
                <a:path w="5639" h="3686" extrusionOk="0">
                  <a:moveTo>
                    <a:pt x="5638" y="2819"/>
                  </a:moveTo>
                  <a:lnTo>
                    <a:pt x="2819" y="0"/>
                  </a:lnTo>
                  <a:lnTo>
                    <a:pt x="0" y="2819"/>
                  </a:lnTo>
                  <a:lnTo>
                    <a:pt x="876" y="3685"/>
                  </a:lnTo>
                  <a:lnTo>
                    <a:pt x="4771" y="3685"/>
                  </a:lnTo>
                  <a:lnTo>
                    <a:pt x="5638" y="2819"/>
                  </a:lnTo>
                </a:path>
              </a:pathLst>
            </a:custGeom>
            <a:solidFill>
              <a:srgbClr val="586C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g216a5a3013e_0_105"/>
            <p:cNvSpPr txBox="1"/>
            <p:nvPr/>
          </p:nvSpPr>
          <p:spPr>
            <a:xfrm>
              <a:off x="10340950" y="4066070"/>
              <a:ext cx="1423200" cy="76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1" dirty="0">
                  <a:solidFill>
                    <a:schemeClr val="lt2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ru-RU" sz="1050" b="1" dirty="0">
                  <a:solidFill>
                    <a:schemeClr val="lt2"/>
                  </a:solidFill>
                  <a:latin typeface="Lato"/>
                  <a:ea typeface="Lato"/>
                  <a:cs typeface="Lato"/>
                  <a:sym typeface="Lato"/>
                </a:rPr>
                <a:t>Количество </a:t>
              </a:r>
              <a:endParaRPr dirty="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50" b="1" dirty="0">
                  <a:solidFill>
                    <a:schemeClr val="lt2"/>
                  </a:solidFill>
                  <a:latin typeface="Lato"/>
                  <a:ea typeface="Lato"/>
                  <a:cs typeface="Lato"/>
                  <a:sym typeface="Lato"/>
                </a:rPr>
                <a:t>участников </a:t>
              </a:r>
              <a:endParaRPr dirty="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50" b="1" dirty="0">
                  <a:solidFill>
                    <a:schemeClr val="lt2"/>
                  </a:solidFill>
                  <a:latin typeface="Lato"/>
                  <a:ea typeface="Lato"/>
                  <a:cs typeface="Lato"/>
                  <a:sym typeface="Lato"/>
                </a:rPr>
                <a:t>мероприятий</a:t>
              </a:r>
              <a:endParaRPr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18" name="Google Shape;818;g216a5a3013e_0_105"/>
          <p:cNvSpPr txBox="1"/>
          <p:nvPr/>
        </p:nvSpPr>
        <p:spPr>
          <a:xfrm>
            <a:off x="8295971" y="2532192"/>
            <a:ext cx="15780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 Кол-во 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согласованных 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планов и отчетов </a:t>
            </a:r>
            <a:br>
              <a:rPr lang="ru-RU" sz="1200" b="1" dirty="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ru-RU" sz="1200" b="1" dirty="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в ГИИС ЭБ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19" name="Google Shape;819;g216a5a3013e_0_105"/>
          <p:cNvGrpSpPr/>
          <p:nvPr/>
        </p:nvGrpSpPr>
        <p:grpSpPr>
          <a:xfrm>
            <a:off x="223695" y="113701"/>
            <a:ext cx="4197680" cy="495897"/>
            <a:chOff x="223695" y="113701"/>
            <a:chExt cx="4197680" cy="495897"/>
          </a:xfrm>
        </p:grpSpPr>
        <p:pic>
          <p:nvPicPr>
            <p:cNvPr id="820" name="Google Shape;820;g216a5a3013e_0_105" descr="Первый Московский государственный медицинский университет имени И ..."/>
            <p:cNvPicPr preferRelativeResize="0"/>
            <p:nvPr/>
          </p:nvPicPr>
          <p:blipFill rotWithShape="1">
            <a:blip r:embed="rId4">
              <a:alphaModFix/>
            </a:blip>
            <a:srcRect l="7324" t="35218" r="6609" b="35271"/>
            <a:stretch/>
          </p:blipFill>
          <p:spPr>
            <a:xfrm>
              <a:off x="2517912" y="113701"/>
              <a:ext cx="1903463" cy="495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1" name="Google Shape;821;g216a5a3013e_0_10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3695" y="144773"/>
              <a:ext cx="2137789" cy="43375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22" name="Google Shape;822;g216a5a3013e_0_105"/>
          <p:cNvSpPr/>
          <p:nvPr/>
        </p:nvSpPr>
        <p:spPr>
          <a:xfrm>
            <a:off x="10878744" y="5811548"/>
            <a:ext cx="1192464" cy="698980"/>
          </a:xfrm>
          <a:prstGeom prst="flowChartOffpageConnector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endParaRPr sz="2200" b="1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3" name="Google Shape;823;g216a5a3013e_0_105"/>
          <p:cNvSpPr/>
          <p:nvPr/>
        </p:nvSpPr>
        <p:spPr>
          <a:xfrm>
            <a:off x="10857230" y="5165909"/>
            <a:ext cx="1196526" cy="607406"/>
          </a:xfrm>
          <a:prstGeom prst="rect">
            <a:avLst/>
          </a:prstGeom>
          <a:solidFill>
            <a:srgbClr val="345A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Отчетов по мониторингу</a:t>
            </a:r>
            <a:endParaRPr sz="1200" b="1" dirty="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24" name="Google Shape;824;g216a5a3013e_0_105"/>
          <p:cNvSpPr txBox="1"/>
          <p:nvPr/>
        </p:nvSpPr>
        <p:spPr>
          <a:xfrm>
            <a:off x="726750" y="1781175"/>
            <a:ext cx="578400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762;g216a5a3013e_0_105">
            <a:extLst>
              <a:ext uri="{FF2B5EF4-FFF2-40B4-BE49-F238E27FC236}">
                <a16:creationId xmlns:a16="http://schemas.microsoft.com/office/drawing/2014/main" id="{2C7FA7EA-A13A-4C69-9A12-FBAD448DEBB7}"/>
              </a:ext>
            </a:extLst>
          </p:cNvPr>
          <p:cNvSpPr/>
          <p:nvPr/>
        </p:nvSpPr>
        <p:spPr>
          <a:xfrm>
            <a:off x="10204050" y="2020645"/>
            <a:ext cx="1902825" cy="1459815"/>
          </a:xfrm>
          <a:custGeom>
            <a:avLst/>
            <a:gdLst/>
            <a:ahLst/>
            <a:cxnLst/>
            <a:rect l="l" t="t" r="r" b="b"/>
            <a:pathLst>
              <a:path w="5638" h="3686" extrusionOk="0">
                <a:moveTo>
                  <a:pt x="5637" y="2819"/>
                </a:moveTo>
                <a:lnTo>
                  <a:pt x="2819" y="0"/>
                </a:lnTo>
                <a:lnTo>
                  <a:pt x="0" y="2819"/>
                </a:lnTo>
                <a:lnTo>
                  <a:pt x="876" y="3685"/>
                </a:lnTo>
                <a:lnTo>
                  <a:pt x="4761" y="3685"/>
                </a:lnTo>
                <a:lnTo>
                  <a:pt x="5637" y="2819"/>
                </a:lnTo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98999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779;g216a5a3013e_0_105">
            <a:extLst>
              <a:ext uri="{FF2B5EF4-FFF2-40B4-BE49-F238E27FC236}">
                <a16:creationId xmlns:a16="http://schemas.microsoft.com/office/drawing/2014/main" id="{E9D6A141-28DD-4A0D-826C-3883F0B9E905}"/>
              </a:ext>
            </a:extLst>
          </p:cNvPr>
          <p:cNvSpPr/>
          <p:nvPr/>
        </p:nvSpPr>
        <p:spPr>
          <a:xfrm>
            <a:off x="10543407" y="3577392"/>
            <a:ext cx="1240881" cy="540518"/>
          </a:xfrm>
          <a:custGeom>
            <a:avLst/>
            <a:gdLst/>
            <a:ahLst/>
            <a:cxnLst/>
            <a:rect l="l" t="t" r="r" b="b"/>
            <a:pathLst>
              <a:path w="3524" h="1889" extrusionOk="0">
                <a:moveTo>
                  <a:pt x="3288" y="0"/>
                </a:moveTo>
                <a:lnTo>
                  <a:pt x="3288" y="0"/>
                </a:lnTo>
                <a:cubicBezTo>
                  <a:pt x="235" y="0"/>
                  <a:pt x="235" y="0"/>
                  <a:pt x="235" y="0"/>
                </a:cubicBezTo>
                <a:cubicBezTo>
                  <a:pt x="81" y="0"/>
                  <a:pt x="0" y="181"/>
                  <a:pt x="108" y="289"/>
                </a:cubicBezTo>
                <a:cubicBezTo>
                  <a:pt x="1635" y="1825"/>
                  <a:pt x="1635" y="1825"/>
                  <a:pt x="1635" y="1825"/>
                </a:cubicBezTo>
                <a:cubicBezTo>
                  <a:pt x="1708" y="1888"/>
                  <a:pt x="1816" y="1888"/>
                  <a:pt x="1879" y="1825"/>
                </a:cubicBezTo>
                <a:cubicBezTo>
                  <a:pt x="3415" y="289"/>
                  <a:pt x="3415" y="289"/>
                  <a:pt x="3415" y="289"/>
                </a:cubicBezTo>
                <a:cubicBezTo>
                  <a:pt x="3523" y="181"/>
                  <a:pt x="3442" y="0"/>
                  <a:pt x="3288" y="0"/>
                </a:cubicBezTo>
              </a:path>
            </a:pathLst>
          </a:custGeom>
          <a:solidFill>
            <a:schemeClr val="accent5"/>
          </a:solidFill>
          <a:ln w="9525" cap="flat" cmpd="sng">
            <a:solidFill>
              <a:srgbClr val="BBD6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98999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87;g216a5a3013e_0_105">
            <a:extLst>
              <a:ext uri="{FF2B5EF4-FFF2-40B4-BE49-F238E27FC236}">
                <a16:creationId xmlns:a16="http://schemas.microsoft.com/office/drawing/2014/main" id="{50D99D29-A729-4291-8E20-971D13FB1756}"/>
              </a:ext>
            </a:extLst>
          </p:cNvPr>
          <p:cNvSpPr txBox="1"/>
          <p:nvPr/>
        </p:nvSpPr>
        <p:spPr>
          <a:xfrm flipH="1">
            <a:off x="10515647" y="2603225"/>
            <a:ext cx="13275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i="0" u="none" strike="noStrike" cap="none" dirty="0">
                <a:solidFill>
                  <a:srgbClr val="FDFFFE"/>
                </a:solidFill>
                <a:latin typeface="Lato"/>
                <a:ea typeface="Lato"/>
                <a:cs typeface="Lato"/>
                <a:sym typeface="Lato"/>
              </a:rPr>
              <a:t>Рекомендаций  в субъекты по результатам выездов</a:t>
            </a:r>
            <a:endParaRPr sz="1200" b="1" i="0" u="none" strike="noStrike" cap="none" dirty="0">
              <a:solidFill>
                <a:srgbClr val="FDFFF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" name="Google Shape;786;g216a5a3013e_0_105">
            <a:extLst>
              <a:ext uri="{FF2B5EF4-FFF2-40B4-BE49-F238E27FC236}">
                <a16:creationId xmlns:a16="http://schemas.microsoft.com/office/drawing/2014/main" id="{649D5DDF-998D-4F14-A2A4-A33BA3A62943}"/>
              </a:ext>
            </a:extLst>
          </p:cNvPr>
          <p:cNvSpPr txBox="1"/>
          <p:nvPr/>
        </p:nvSpPr>
        <p:spPr>
          <a:xfrm>
            <a:off x="10917236" y="3605913"/>
            <a:ext cx="524322" cy="439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i="0" u="none" strike="noStrike" cap="none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25</a:t>
            </a:r>
            <a:endParaRPr sz="2200" b="1" i="0" u="none" strike="noStrike" cap="none" dirty="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4"/>
          <p:cNvSpPr/>
          <p:nvPr/>
        </p:nvSpPr>
        <p:spPr>
          <a:xfrm>
            <a:off x="1490470" y="1171582"/>
            <a:ext cx="38910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 i="0" u="none" strike="noStrike" cap="none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  <a:t>https://palliativemed.sechenov.ru/</a:t>
            </a:r>
            <a:endParaRPr sz="1600" b="1" i="0" u="none" strike="noStrike" cap="none">
              <a:solidFill>
                <a:srgbClr val="345A99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30" name="Google Shape;830;p24"/>
          <p:cNvSpPr txBox="1">
            <a:spLocks noGrp="1"/>
          </p:cNvSpPr>
          <p:nvPr>
            <p:ph type="title"/>
          </p:nvPr>
        </p:nvSpPr>
        <p:spPr>
          <a:xfrm>
            <a:off x="551375" y="755450"/>
            <a:ext cx="1062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ru-RU" sz="20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Информационная платформа ФНПЦ ПМП /личные кабинеты субъектов </a:t>
            </a:r>
            <a:endParaRPr sz="2000" b="1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31" name="Google Shape;83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384" y="1556792"/>
            <a:ext cx="7088321" cy="4039953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32" name="Google Shape;83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9696" y="5661248"/>
            <a:ext cx="4247700" cy="993678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33" name="Google Shape;833;p24"/>
          <p:cNvSpPr txBox="1"/>
          <p:nvPr/>
        </p:nvSpPr>
        <p:spPr>
          <a:xfrm>
            <a:off x="8531752" y="5708604"/>
            <a:ext cx="3504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i="0" u="none" strike="noStrike" cap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Горячая линия по вопросам оказания паллиативной медицинской помощи</a:t>
            </a:r>
            <a:endParaRPr/>
          </a:p>
        </p:txBody>
      </p:sp>
      <p:pic>
        <p:nvPicPr>
          <p:cNvPr id="834" name="Google Shape;834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68199" y="1909425"/>
            <a:ext cx="2233101" cy="375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16299" y="2308518"/>
            <a:ext cx="743100" cy="750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36" name="Google Shape;836;p24"/>
          <p:cNvSpPr/>
          <p:nvPr/>
        </p:nvSpPr>
        <p:spPr>
          <a:xfrm>
            <a:off x="10153549" y="4930450"/>
            <a:ext cx="1668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i="0" u="none" strike="noStrike" cap="none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  <a:t>641 подписчик</a:t>
            </a:r>
            <a:endParaRPr b="0" i="0" u="none" strike="noStrike" cap="none">
              <a:solidFill>
                <a:srgbClr val="345A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24"/>
          <p:cNvSpPr/>
          <p:nvPr/>
        </p:nvSpPr>
        <p:spPr>
          <a:xfrm>
            <a:off x="551375" y="5792400"/>
            <a:ext cx="2960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  <a:t>За последние 3 месяца </a:t>
            </a:r>
            <a:endParaRPr b="1">
              <a:solidFill>
                <a:srgbClr val="345A99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  <a:t>- 3 400 новых посетителей</a:t>
            </a:r>
            <a:endParaRPr sz="1400" b="0" i="0" u="none" strike="noStrike" cap="none">
              <a:solidFill>
                <a:srgbClr val="345A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24"/>
          <p:cNvSpPr txBox="1"/>
          <p:nvPr/>
        </p:nvSpPr>
        <p:spPr>
          <a:xfrm>
            <a:off x="7728150" y="1124750"/>
            <a:ext cx="42477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ru-RU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ОФИЦИАЛЬНЫЙ КАНАЛ </a:t>
            </a:r>
            <a:endParaRPr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ru-RU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ФЕДЕРАЛЬНОГО НАУЧНО-ПРАКТИЧЕСКОГО ЦЕНТРА</a:t>
            </a:r>
            <a:br>
              <a:rPr lang="ru-RU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ПАЛЛИАТИВНОЙ МЕДИЦИНСКОЙ ПОМОЩИ</a:t>
            </a:r>
            <a:endParaRPr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9" name="Google Shape;839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74355" y="3359588"/>
            <a:ext cx="1226989" cy="122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58400" y="5694450"/>
            <a:ext cx="742950" cy="75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24"/>
          <p:cNvSpPr txBox="1"/>
          <p:nvPr/>
        </p:nvSpPr>
        <p:spPr>
          <a:xfrm>
            <a:off x="8601350" y="610082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  <a:t>+7 (499) 245 28 67</a:t>
            </a:r>
            <a:endParaRPr sz="1200" b="1">
              <a:solidFill>
                <a:srgbClr val="345A99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  <a:t>пн-пт с 9:00 до 17:30</a:t>
            </a:r>
            <a:endParaRPr sz="1200" b="1">
              <a:solidFill>
                <a:srgbClr val="345A99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842" name="Google Shape;842;p24"/>
          <p:cNvGrpSpPr/>
          <p:nvPr/>
        </p:nvGrpSpPr>
        <p:grpSpPr>
          <a:xfrm>
            <a:off x="223695" y="113701"/>
            <a:ext cx="4197680" cy="495897"/>
            <a:chOff x="223695" y="113701"/>
            <a:chExt cx="4197680" cy="495897"/>
          </a:xfrm>
        </p:grpSpPr>
        <p:pic>
          <p:nvPicPr>
            <p:cNvPr id="843" name="Google Shape;843;p24" descr="Первый Московский государственный медицинский университет имени И ..."/>
            <p:cNvPicPr preferRelativeResize="0"/>
            <p:nvPr/>
          </p:nvPicPr>
          <p:blipFill rotWithShape="1">
            <a:blip r:embed="rId9">
              <a:alphaModFix/>
            </a:blip>
            <a:srcRect l="7324" t="35218" r="6609" b="35271"/>
            <a:stretch/>
          </p:blipFill>
          <p:spPr>
            <a:xfrm>
              <a:off x="2517912" y="113701"/>
              <a:ext cx="1903463" cy="495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4" name="Google Shape;844;p24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23695" y="144773"/>
              <a:ext cx="2137789" cy="43375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25"/>
          <p:cNvSpPr/>
          <p:nvPr/>
        </p:nvSpPr>
        <p:spPr>
          <a:xfrm rot="1616761">
            <a:off x="5659244" y="-655189"/>
            <a:ext cx="772795" cy="8168379"/>
          </a:xfrm>
          <a:prstGeom prst="parallelogram">
            <a:avLst>
              <a:gd name="adj" fmla="val 446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0" name="Google Shape;85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3482" y="-256178"/>
            <a:ext cx="4350783" cy="7530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8025" y="494900"/>
            <a:ext cx="4350799" cy="882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25" descr="Первый Московский государственный медицинский университет имени И ..."/>
          <p:cNvPicPr preferRelativeResize="0"/>
          <p:nvPr/>
        </p:nvPicPr>
        <p:blipFill rotWithShape="1">
          <a:blip r:embed="rId5">
            <a:alphaModFix/>
          </a:blip>
          <a:srcRect l="7324" t="31961" r="6620" b="32598"/>
          <a:stretch/>
        </p:blipFill>
        <p:spPr>
          <a:xfrm>
            <a:off x="306880" y="5788266"/>
            <a:ext cx="2067381" cy="646867"/>
          </a:xfrm>
          <a:prstGeom prst="rect">
            <a:avLst/>
          </a:prstGeom>
          <a:noFill/>
          <a:ln>
            <a:noFill/>
          </a:ln>
        </p:spPr>
      </p:pic>
      <p:sp>
        <p:nvSpPr>
          <p:cNvPr id="853" name="Google Shape;853;p25"/>
          <p:cNvSpPr/>
          <p:nvPr/>
        </p:nvSpPr>
        <p:spPr>
          <a:xfrm>
            <a:off x="4673602" y="0"/>
            <a:ext cx="7518398" cy="6858000"/>
          </a:xfrm>
          <a:prstGeom prst="trapezoid">
            <a:avLst>
              <a:gd name="adj" fmla="val 51505"/>
            </a:avLst>
          </a:prstGeom>
          <a:solidFill>
            <a:srgbClr val="2F549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4" name="Google Shape;854;p25"/>
          <p:cNvSpPr/>
          <p:nvPr/>
        </p:nvSpPr>
        <p:spPr>
          <a:xfrm>
            <a:off x="8534400" y="0"/>
            <a:ext cx="3657600" cy="6858000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5" name="Google Shape;855;p25"/>
          <p:cNvSpPr txBox="1"/>
          <p:nvPr/>
        </p:nvSpPr>
        <p:spPr>
          <a:xfrm>
            <a:off x="258025" y="3194400"/>
            <a:ext cx="5789700" cy="4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ru-RU" sz="2800" b="1" i="0" u="none" strike="noStrike" cap="none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  <a:t>БЛАГОДАРЮ ЗА ВНИМАНИЕ!</a:t>
            </a:r>
            <a:endParaRPr sz="2800" i="0" u="none" strike="noStrike" cap="none">
              <a:solidFill>
                <a:srgbClr val="345A99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"/>
          <p:cNvSpPr txBox="1">
            <a:spLocks noGrp="1"/>
          </p:cNvSpPr>
          <p:nvPr>
            <p:ph type="title"/>
          </p:nvPr>
        </p:nvSpPr>
        <p:spPr>
          <a:xfrm>
            <a:off x="407368" y="1558103"/>
            <a:ext cx="7868808" cy="998100"/>
          </a:xfrm>
          <a:prstGeom prst="rect">
            <a:avLst/>
          </a:prstGeom>
          <a:solidFill>
            <a:srgbClr val="D5DBE5"/>
          </a:solidFill>
          <a:ln w="9525" cap="flat" cmpd="sng">
            <a:solidFill>
              <a:srgbClr val="D5DBE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ru-RU" sz="14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4.3.9. Обеспечение в рамках реализации комплекса процессных мероприятий</a:t>
            </a:r>
            <a:br>
              <a:rPr lang="ru-RU" sz="14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ru-RU" sz="14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«Развитие системы оказания паллиативной медицинской помощи», реализуемого в составе государственной программы Российской Федерации «Развитие здравоохранения» выполнение мероприятий:</a:t>
            </a:r>
            <a:endParaRPr sz="1400" b="1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8810471" y="0"/>
            <a:ext cx="3375526" cy="6893991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3"/>
          <p:cNvSpPr txBox="1"/>
          <p:nvPr/>
        </p:nvSpPr>
        <p:spPr>
          <a:xfrm>
            <a:off x="316919" y="725630"/>
            <a:ext cx="8385300" cy="738623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345A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  <a:t>Соглашение о предоставлении из федерального бюджета субсидии в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  <a:t>соответствии с абзацем вторым пункта 1 статьи 78.1 Бюджетного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  <a:t>кодекса Российской Федерации</a:t>
            </a:r>
            <a:endParaRPr sz="1400" b="1" i="0" u="none" strike="noStrike" cap="none">
              <a:solidFill>
                <a:srgbClr val="345A99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6" name="Google Shape;126;p3"/>
          <p:cNvSpPr/>
          <p:nvPr/>
        </p:nvSpPr>
        <p:spPr>
          <a:xfrm>
            <a:off x="9984432" y="1858590"/>
            <a:ext cx="1034408" cy="1094273"/>
          </a:xfrm>
          <a:custGeom>
            <a:avLst/>
            <a:gdLst/>
            <a:ahLst/>
            <a:cxnLst/>
            <a:rect l="l" t="t" r="r" b="b"/>
            <a:pathLst>
              <a:path w="306916" h="306794" extrusionOk="0">
                <a:moveTo>
                  <a:pt x="305329" y="1587"/>
                </a:moveTo>
                <a:cubicBezTo>
                  <a:pt x="304271" y="529"/>
                  <a:pt x="302683" y="0"/>
                  <a:pt x="301096" y="0"/>
                </a:cubicBezTo>
                <a:cubicBezTo>
                  <a:pt x="301096" y="0"/>
                  <a:pt x="301096" y="0"/>
                  <a:pt x="301096" y="0"/>
                </a:cubicBezTo>
                <a:lnTo>
                  <a:pt x="110596" y="1058"/>
                </a:lnTo>
                <a:cubicBezTo>
                  <a:pt x="109538" y="1058"/>
                  <a:pt x="109008" y="1058"/>
                  <a:pt x="108479" y="1587"/>
                </a:cubicBezTo>
                <a:cubicBezTo>
                  <a:pt x="108479" y="1587"/>
                  <a:pt x="108479" y="1587"/>
                  <a:pt x="108479" y="1587"/>
                </a:cubicBezTo>
                <a:cubicBezTo>
                  <a:pt x="108479" y="1587"/>
                  <a:pt x="108479" y="1587"/>
                  <a:pt x="108479" y="1587"/>
                </a:cubicBezTo>
                <a:cubicBezTo>
                  <a:pt x="107421" y="2116"/>
                  <a:pt x="106892" y="2645"/>
                  <a:pt x="105833" y="3702"/>
                </a:cubicBezTo>
                <a:cubicBezTo>
                  <a:pt x="105833" y="3702"/>
                  <a:pt x="105304" y="4232"/>
                  <a:pt x="105304" y="4232"/>
                </a:cubicBezTo>
                <a:cubicBezTo>
                  <a:pt x="104775" y="5290"/>
                  <a:pt x="104246" y="6347"/>
                  <a:pt x="104246" y="7406"/>
                </a:cubicBezTo>
                <a:cubicBezTo>
                  <a:pt x="104246" y="7406"/>
                  <a:pt x="104246" y="7406"/>
                  <a:pt x="104246" y="7406"/>
                </a:cubicBezTo>
                <a:lnTo>
                  <a:pt x="104246" y="87807"/>
                </a:lnTo>
                <a:lnTo>
                  <a:pt x="6350" y="87807"/>
                </a:lnTo>
                <a:cubicBezTo>
                  <a:pt x="2646" y="87807"/>
                  <a:pt x="0" y="90451"/>
                  <a:pt x="0" y="94155"/>
                </a:cubicBezTo>
                <a:lnTo>
                  <a:pt x="0" y="302563"/>
                </a:lnTo>
                <a:cubicBezTo>
                  <a:pt x="0" y="306266"/>
                  <a:pt x="2646" y="308911"/>
                  <a:pt x="6350" y="308911"/>
                </a:cubicBezTo>
                <a:lnTo>
                  <a:pt x="197379" y="308911"/>
                </a:lnTo>
                <a:cubicBezTo>
                  <a:pt x="201083" y="308911"/>
                  <a:pt x="203729" y="306266"/>
                  <a:pt x="203729" y="302563"/>
                </a:cubicBezTo>
                <a:lnTo>
                  <a:pt x="203729" y="222162"/>
                </a:lnTo>
                <a:lnTo>
                  <a:pt x="301625" y="221104"/>
                </a:lnTo>
                <a:cubicBezTo>
                  <a:pt x="305329" y="221104"/>
                  <a:pt x="307975" y="218459"/>
                  <a:pt x="307975" y="214756"/>
                </a:cubicBezTo>
                <a:lnTo>
                  <a:pt x="307975" y="6347"/>
                </a:lnTo>
                <a:cubicBezTo>
                  <a:pt x="306917" y="4232"/>
                  <a:pt x="306387" y="2645"/>
                  <a:pt x="305329" y="1587"/>
                </a:cubicBezTo>
                <a:close/>
                <a:moveTo>
                  <a:pt x="116417" y="22216"/>
                </a:moveTo>
                <a:lnTo>
                  <a:pt x="181504" y="87278"/>
                </a:lnTo>
                <a:lnTo>
                  <a:pt x="116417" y="87278"/>
                </a:lnTo>
                <a:lnTo>
                  <a:pt x="116417" y="22216"/>
                </a:lnTo>
                <a:close/>
                <a:moveTo>
                  <a:pt x="190500" y="295158"/>
                </a:moveTo>
                <a:lnTo>
                  <a:pt x="12171" y="295158"/>
                </a:lnTo>
                <a:lnTo>
                  <a:pt x="12171" y="99444"/>
                </a:lnTo>
                <a:lnTo>
                  <a:pt x="110067" y="99444"/>
                </a:lnTo>
                <a:lnTo>
                  <a:pt x="190500" y="99444"/>
                </a:lnTo>
                <a:lnTo>
                  <a:pt x="190500" y="295158"/>
                </a:lnTo>
                <a:close/>
                <a:moveTo>
                  <a:pt x="294217" y="207880"/>
                </a:moveTo>
                <a:lnTo>
                  <a:pt x="202671" y="208409"/>
                </a:lnTo>
                <a:lnTo>
                  <a:pt x="202671" y="93096"/>
                </a:lnTo>
                <a:cubicBezTo>
                  <a:pt x="202671" y="92567"/>
                  <a:pt x="202671" y="92567"/>
                  <a:pt x="202671" y="92039"/>
                </a:cubicBezTo>
                <a:cubicBezTo>
                  <a:pt x="202671" y="91510"/>
                  <a:pt x="202671" y="91510"/>
                  <a:pt x="202671" y="90980"/>
                </a:cubicBezTo>
                <a:cubicBezTo>
                  <a:pt x="202142" y="89923"/>
                  <a:pt x="202142" y="88865"/>
                  <a:pt x="201083" y="88336"/>
                </a:cubicBezTo>
                <a:lnTo>
                  <a:pt x="124883" y="12166"/>
                </a:lnTo>
                <a:lnTo>
                  <a:pt x="294217" y="11637"/>
                </a:lnTo>
                <a:lnTo>
                  <a:pt x="294217" y="207880"/>
                </a:lnTo>
                <a:close/>
                <a:moveTo>
                  <a:pt x="28575" y="124834"/>
                </a:moveTo>
                <a:lnTo>
                  <a:pt x="28575" y="183548"/>
                </a:lnTo>
                <a:cubicBezTo>
                  <a:pt x="28575" y="187251"/>
                  <a:pt x="31221" y="189896"/>
                  <a:pt x="34925" y="189896"/>
                </a:cubicBezTo>
                <a:lnTo>
                  <a:pt x="167746" y="189896"/>
                </a:lnTo>
                <a:cubicBezTo>
                  <a:pt x="171450" y="189896"/>
                  <a:pt x="174096" y="187251"/>
                  <a:pt x="174096" y="183548"/>
                </a:cubicBezTo>
                <a:lnTo>
                  <a:pt x="174096" y="124834"/>
                </a:lnTo>
                <a:cubicBezTo>
                  <a:pt x="174096" y="121131"/>
                  <a:pt x="171450" y="118486"/>
                  <a:pt x="167746" y="118486"/>
                </a:cubicBezTo>
                <a:lnTo>
                  <a:pt x="34925" y="118486"/>
                </a:lnTo>
                <a:cubicBezTo>
                  <a:pt x="31750" y="118486"/>
                  <a:pt x="28575" y="121131"/>
                  <a:pt x="28575" y="124834"/>
                </a:cubicBezTo>
                <a:close/>
                <a:moveTo>
                  <a:pt x="41275" y="131182"/>
                </a:moveTo>
                <a:lnTo>
                  <a:pt x="161396" y="131182"/>
                </a:lnTo>
                <a:lnTo>
                  <a:pt x="161396" y="177729"/>
                </a:lnTo>
                <a:lnTo>
                  <a:pt x="41275" y="177729"/>
                </a:lnTo>
                <a:lnTo>
                  <a:pt x="41275" y="131182"/>
                </a:lnTo>
                <a:close/>
                <a:moveTo>
                  <a:pt x="166688" y="220575"/>
                </a:moveTo>
                <a:cubicBezTo>
                  <a:pt x="166688" y="224278"/>
                  <a:pt x="164042" y="226923"/>
                  <a:pt x="160337" y="226923"/>
                </a:cubicBezTo>
                <a:lnTo>
                  <a:pt x="41275" y="226923"/>
                </a:lnTo>
                <a:cubicBezTo>
                  <a:pt x="37571" y="226923"/>
                  <a:pt x="34925" y="224278"/>
                  <a:pt x="34925" y="220575"/>
                </a:cubicBezTo>
                <a:cubicBezTo>
                  <a:pt x="34925" y="216872"/>
                  <a:pt x="37571" y="214227"/>
                  <a:pt x="41275" y="214227"/>
                </a:cubicBezTo>
                <a:lnTo>
                  <a:pt x="160337" y="214227"/>
                </a:lnTo>
                <a:cubicBezTo>
                  <a:pt x="164042" y="214227"/>
                  <a:pt x="166688" y="216872"/>
                  <a:pt x="166688" y="220575"/>
                </a:cubicBezTo>
                <a:close/>
                <a:moveTo>
                  <a:pt x="166688" y="250197"/>
                </a:moveTo>
                <a:cubicBezTo>
                  <a:pt x="166688" y="253899"/>
                  <a:pt x="164042" y="256544"/>
                  <a:pt x="160337" y="256544"/>
                </a:cubicBezTo>
                <a:lnTo>
                  <a:pt x="41275" y="256544"/>
                </a:lnTo>
                <a:cubicBezTo>
                  <a:pt x="37571" y="256544"/>
                  <a:pt x="34925" y="253899"/>
                  <a:pt x="34925" y="250197"/>
                </a:cubicBezTo>
                <a:cubicBezTo>
                  <a:pt x="34925" y="246494"/>
                  <a:pt x="37571" y="243849"/>
                  <a:pt x="41275" y="243849"/>
                </a:cubicBezTo>
                <a:lnTo>
                  <a:pt x="160337" y="243849"/>
                </a:lnTo>
                <a:cubicBezTo>
                  <a:pt x="164042" y="243849"/>
                  <a:pt x="166688" y="246494"/>
                  <a:pt x="166688" y="250197"/>
                </a:cubicBezTo>
                <a:close/>
                <a:moveTo>
                  <a:pt x="223308" y="112668"/>
                </a:moveTo>
                <a:lnTo>
                  <a:pt x="270933" y="112668"/>
                </a:lnTo>
                <a:cubicBezTo>
                  <a:pt x="274637" y="112668"/>
                  <a:pt x="277283" y="115313"/>
                  <a:pt x="277283" y="119015"/>
                </a:cubicBezTo>
                <a:lnTo>
                  <a:pt x="277283" y="177729"/>
                </a:lnTo>
                <a:cubicBezTo>
                  <a:pt x="277283" y="181432"/>
                  <a:pt x="274637" y="184077"/>
                  <a:pt x="270933" y="184077"/>
                </a:cubicBezTo>
                <a:lnTo>
                  <a:pt x="223308" y="184077"/>
                </a:lnTo>
                <a:cubicBezTo>
                  <a:pt x="219604" y="184077"/>
                  <a:pt x="216958" y="181432"/>
                  <a:pt x="216958" y="177729"/>
                </a:cubicBezTo>
                <a:cubicBezTo>
                  <a:pt x="216958" y="174027"/>
                  <a:pt x="219604" y="171382"/>
                  <a:pt x="223308" y="171382"/>
                </a:cubicBezTo>
                <a:lnTo>
                  <a:pt x="265112" y="171382"/>
                </a:lnTo>
                <a:lnTo>
                  <a:pt x="265112" y="124834"/>
                </a:lnTo>
                <a:lnTo>
                  <a:pt x="223308" y="124834"/>
                </a:lnTo>
                <a:cubicBezTo>
                  <a:pt x="219604" y="124834"/>
                  <a:pt x="216958" y="122189"/>
                  <a:pt x="216958" y="118486"/>
                </a:cubicBezTo>
                <a:cubicBezTo>
                  <a:pt x="216958" y="115842"/>
                  <a:pt x="219604" y="112668"/>
                  <a:pt x="223308" y="112668"/>
                </a:cubicBezTo>
                <a:close/>
                <a:moveTo>
                  <a:pt x="263525" y="88865"/>
                </a:moveTo>
                <a:lnTo>
                  <a:pt x="212196" y="88865"/>
                </a:lnTo>
                <a:cubicBezTo>
                  <a:pt x="208491" y="88865"/>
                  <a:pt x="205846" y="86220"/>
                  <a:pt x="205846" y="82517"/>
                </a:cubicBezTo>
                <a:cubicBezTo>
                  <a:pt x="205846" y="78815"/>
                  <a:pt x="208491" y="76170"/>
                  <a:pt x="212196" y="76170"/>
                </a:cubicBezTo>
                <a:lnTo>
                  <a:pt x="263525" y="76170"/>
                </a:lnTo>
                <a:cubicBezTo>
                  <a:pt x="267229" y="76170"/>
                  <a:pt x="269875" y="78815"/>
                  <a:pt x="269875" y="82517"/>
                </a:cubicBezTo>
                <a:cubicBezTo>
                  <a:pt x="269875" y="85691"/>
                  <a:pt x="267229" y="88865"/>
                  <a:pt x="263525" y="88865"/>
                </a:cubicBezTo>
                <a:close/>
                <a:moveTo>
                  <a:pt x="176212" y="52896"/>
                </a:moveTo>
                <a:cubicBezTo>
                  <a:pt x="176212" y="49193"/>
                  <a:pt x="178858" y="46548"/>
                  <a:pt x="182563" y="46548"/>
                </a:cubicBezTo>
                <a:lnTo>
                  <a:pt x="263525" y="46548"/>
                </a:lnTo>
                <a:cubicBezTo>
                  <a:pt x="267229" y="46548"/>
                  <a:pt x="269875" y="49193"/>
                  <a:pt x="269875" y="52896"/>
                </a:cubicBezTo>
                <a:cubicBezTo>
                  <a:pt x="269875" y="56598"/>
                  <a:pt x="267229" y="59243"/>
                  <a:pt x="263525" y="59243"/>
                </a:cubicBezTo>
                <a:lnTo>
                  <a:pt x="182563" y="59243"/>
                </a:lnTo>
                <a:cubicBezTo>
                  <a:pt x="179387" y="59243"/>
                  <a:pt x="176212" y="56598"/>
                  <a:pt x="176212" y="5289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7915" y="3404764"/>
            <a:ext cx="2114610" cy="2803438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8" name="Google Shape;128;p3"/>
          <p:cNvSpPr/>
          <p:nvPr/>
        </p:nvSpPr>
        <p:spPr>
          <a:xfrm>
            <a:off x="3537814" y="2640272"/>
            <a:ext cx="515047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1F3864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129" name="Google Shape;129;p3"/>
          <p:cNvGrpSpPr/>
          <p:nvPr/>
        </p:nvGrpSpPr>
        <p:grpSpPr>
          <a:xfrm>
            <a:off x="3191293" y="5672853"/>
            <a:ext cx="5084881" cy="631799"/>
            <a:chOff x="0" y="7265"/>
            <a:chExt cx="5084881" cy="631799"/>
          </a:xfrm>
        </p:grpSpPr>
        <p:sp>
          <p:nvSpPr>
            <p:cNvPr id="130" name="Google Shape;130;p3"/>
            <p:cNvSpPr/>
            <p:nvPr/>
          </p:nvSpPr>
          <p:spPr>
            <a:xfrm>
              <a:off x="0" y="7265"/>
              <a:ext cx="5084881" cy="631799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 txBox="1"/>
            <p:nvPr/>
          </p:nvSpPr>
          <p:spPr>
            <a:xfrm>
              <a:off x="0" y="7265"/>
              <a:ext cx="5084881" cy="6317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определение и корректировка рисков реализации комплекса процессных мероприятий «Развитие системы оказания паллиативной медицинской помощи»</a:t>
              </a:r>
              <a:endPara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" name="Google Shape;132;p3"/>
          <p:cNvGrpSpPr/>
          <p:nvPr/>
        </p:nvGrpSpPr>
        <p:grpSpPr>
          <a:xfrm>
            <a:off x="3191294" y="3642040"/>
            <a:ext cx="5084882" cy="631799"/>
            <a:chOff x="0" y="7265"/>
            <a:chExt cx="5084882" cy="631799"/>
          </a:xfrm>
        </p:grpSpPr>
        <p:sp>
          <p:nvSpPr>
            <p:cNvPr id="133" name="Google Shape;133;p3"/>
            <p:cNvSpPr/>
            <p:nvPr/>
          </p:nvSpPr>
          <p:spPr>
            <a:xfrm>
              <a:off x="0" y="7265"/>
              <a:ext cx="5084882" cy="631799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 txBox="1"/>
            <p:nvPr/>
          </p:nvSpPr>
          <p:spPr>
            <a:xfrm>
              <a:off x="0" y="7265"/>
              <a:ext cx="5084882" cy="6317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осуществление мониторинга системы оказания паллиативной медицинской помощи в Российской Федерации в разрезе субъектов Российской Федерации</a:t>
              </a:r>
              <a:endPara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" name="Google Shape;135;p3"/>
          <p:cNvGrpSpPr/>
          <p:nvPr/>
        </p:nvGrpSpPr>
        <p:grpSpPr>
          <a:xfrm>
            <a:off x="3198808" y="4389925"/>
            <a:ext cx="5077366" cy="276960"/>
            <a:chOff x="0" y="19"/>
            <a:chExt cx="5077366" cy="276960"/>
          </a:xfrm>
        </p:grpSpPr>
        <p:sp>
          <p:nvSpPr>
            <p:cNvPr id="136" name="Google Shape;136;p3"/>
            <p:cNvSpPr/>
            <p:nvPr/>
          </p:nvSpPr>
          <p:spPr>
            <a:xfrm>
              <a:off x="0" y="19"/>
              <a:ext cx="5077366" cy="27696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 txBox="1"/>
            <p:nvPr/>
          </p:nvSpPr>
          <p:spPr>
            <a:xfrm>
              <a:off x="0" y="19"/>
              <a:ext cx="5077366" cy="2769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проведение анализа данных мониторинга</a:t>
              </a:r>
              <a:endPara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3198809" y="4814821"/>
            <a:ext cx="5077366" cy="814319"/>
            <a:chOff x="0" y="8338"/>
            <a:chExt cx="5077366" cy="814319"/>
          </a:xfrm>
        </p:grpSpPr>
        <p:sp>
          <p:nvSpPr>
            <p:cNvPr id="139" name="Google Shape;139;p3"/>
            <p:cNvSpPr/>
            <p:nvPr/>
          </p:nvSpPr>
          <p:spPr>
            <a:xfrm>
              <a:off x="0" y="8338"/>
              <a:ext cx="5077366" cy="814319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 txBox="1"/>
            <p:nvPr/>
          </p:nvSpPr>
          <p:spPr>
            <a:xfrm>
              <a:off x="0" y="8338"/>
              <a:ext cx="5077366" cy="8143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подготовка отчетных, информационных и аналитических материалов по вопросам реализации комплекса процессных мероприятий «Развитие системы оказания паллиативной медицинской помощи»</a:t>
              </a:r>
              <a:endPara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1" name="Google Shape;14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15291">
            <a:off x="477915" y="3404764"/>
            <a:ext cx="2114610" cy="2803438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142" name="Google Shape;142;p3"/>
          <p:cNvGrpSpPr/>
          <p:nvPr/>
        </p:nvGrpSpPr>
        <p:grpSpPr>
          <a:xfrm>
            <a:off x="3221632" y="2720899"/>
            <a:ext cx="5054544" cy="814319"/>
            <a:chOff x="0" y="8338"/>
            <a:chExt cx="5054544" cy="814319"/>
          </a:xfrm>
        </p:grpSpPr>
        <p:sp>
          <p:nvSpPr>
            <p:cNvPr id="143" name="Google Shape;143;p3"/>
            <p:cNvSpPr/>
            <p:nvPr/>
          </p:nvSpPr>
          <p:spPr>
            <a:xfrm>
              <a:off x="0" y="8338"/>
              <a:ext cx="5054544" cy="814319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 txBox="1"/>
            <p:nvPr/>
          </p:nvSpPr>
          <p:spPr>
            <a:xfrm>
              <a:off x="0" y="8338"/>
              <a:ext cx="5054544" cy="8143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выполнение работ по обеспечению методической поддержки и координации реализации комплекса процессных мероприятий «Развитие системы оказания паллиативной медицинской помощи» субъектам Российской Федерации</a:t>
              </a:r>
              <a:endPara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223695" y="113701"/>
            <a:ext cx="4197680" cy="495897"/>
            <a:chOff x="223695" y="113701"/>
            <a:chExt cx="4197680" cy="495897"/>
          </a:xfrm>
        </p:grpSpPr>
        <p:pic>
          <p:nvPicPr>
            <p:cNvPr id="146" name="Google Shape;146;p3" descr="Первый Московский государственный медицинский университет имени И ..."/>
            <p:cNvPicPr preferRelativeResize="0"/>
            <p:nvPr/>
          </p:nvPicPr>
          <p:blipFill rotWithShape="1">
            <a:blip r:embed="rId4">
              <a:alphaModFix/>
            </a:blip>
            <a:srcRect l="7324" t="35218" r="6609" b="35271"/>
            <a:stretch/>
          </p:blipFill>
          <p:spPr>
            <a:xfrm>
              <a:off x="2517912" y="113701"/>
              <a:ext cx="1903463" cy="495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Google Shape;147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3695" y="144773"/>
              <a:ext cx="2137789" cy="43375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"/>
          <p:cNvSpPr/>
          <p:nvPr/>
        </p:nvSpPr>
        <p:spPr>
          <a:xfrm rot="1500000">
            <a:off x="6426743" y="-357104"/>
            <a:ext cx="772795" cy="8168379"/>
          </a:xfrm>
          <a:prstGeom prst="parallelogram">
            <a:avLst>
              <a:gd name="adj" fmla="val 446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80000">
            <a:off x="5128538" y="-156429"/>
            <a:ext cx="4350783" cy="7170857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4"/>
          <p:cNvSpPr txBox="1">
            <a:spLocks noGrp="1"/>
          </p:cNvSpPr>
          <p:nvPr>
            <p:ph type="title"/>
          </p:nvPr>
        </p:nvSpPr>
        <p:spPr>
          <a:xfrm>
            <a:off x="333500" y="1534125"/>
            <a:ext cx="7256700" cy="9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62"/>
              <a:buNone/>
            </a:pPr>
            <a:r>
              <a:rPr lang="ru-RU" sz="16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утверждены паспортом комплекса процессных мероприятий</a:t>
            </a:r>
            <a:br>
              <a:rPr lang="ru-RU" sz="16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ru-RU" sz="16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«Развитие системы оказания паллиативной медицинской помощи», реализуемого в составе государственной программы Российской Федерации «Развитие здравоохранения»</a:t>
            </a:r>
            <a:endParaRPr sz="1600" b="1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55" name="Google Shape;155;p4"/>
          <p:cNvSpPr/>
          <p:nvPr/>
        </p:nvSpPr>
        <p:spPr>
          <a:xfrm>
            <a:off x="6240016" y="2951062"/>
            <a:ext cx="504056" cy="2420591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4"/>
          <p:cNvSpPr/>
          <p:nvPr/>
        </p:nvSpPr>
        <p:spPr>
          <a:xfrm>
            <a:off x="5807968" y="0"/>
            <a:ext cx="6384032" cy="6858000"/>
          </a:xfrm>
          <a:prstGeom prst="trapezoid">
            <a:avLst>
              <a:gd name="adj" fmla="val 51505"/>
            </a:avLst>
          </a:prstGeom>
          <a:solidFill>
            <a:srgbClr val="2F549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4"/>
          <p:cNvSpPr/>
          <p:nvPr/>
        </p:nvSpPr>
        <p:spPr>
          <a:xfrm>
            <a:off x="8976320" y="0"/>
            <a:ext cx="3215680" cy="6858000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3498" y="2655856"/>
            <a:ext cx="7887988" cy="3804383"/>
          </a:xfrm>
          <a:prstGeom prst="rect">
            <a:avLst/>
          </a:prstGeom>
          <a:noFill/>
          <a:ln w="9525" cap="flat" cmpd="sng">
            <a:solidFill>
              <a:srgbClr val="345A9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9" name="Google Shape;159;p4"/>
          <p:cNvSpPr/>
          <p:nvPr/>
        </p:nvSpPr>
        <p:spPr>
          <a:xfrm>
            <a:off x="9511780" y="2156593"/>
            <a:ext cx="1466456" cy="1642418"/>
          </a:xfrm>
          <a:custGeom>
            <a:avLst/>
            <a:gdLst/>
            <a:ahLst/>
            <a:cxnLst/>
            <a:rect l="l" t="t" r="r" b="b"/>
            <a:pathLst>
              <a:path w="306916" h="306794" extrusionOk="0">
                <a:moveTo>
                  <a:pt x="305329" y="1587"/>
                </a:moveTo>
                <a:cubicBezTo>
                  <a:pt x="304271" y="529"/>
                  <a:pt x="302683" y="0"/>
                  <a:pt x="301096" y="0"/>
                </a:cubicBezTo>
                <a:cubicBezTo>
                  <a:pt x="301096" y="0"/>
                  <a:pt x="301096" y="0"/>
                  <a:pt x="301096" y="0"/>
                </a:cubicBezTo>
                <a:lnTo>
                  <a:pt x="110596" y="1058"/>
                </a:lnTo>
                <a:cubicBezTo>
                  <a:pt x="109538" y="1058"/>
                  <a:pt x="109008" y="1058"/>
                  <a:pt x="108479" y="1587"/>
                </a:cubicBezTo>
                <a:cubicBezTo>
                  <a:pt x="108479" y="1587"/>
                  <a:pt x="108479" y="1587"/>
                  <a:pt x="108479" y="1587"/>
                </a:cubicBezTo>
                <a:cubicBezTo>
                  <a:pt x="108479" y="1587"/>
                  <a:pt x="108479" y="1587"/>
                  <a:pt x="108479" y="1587"/>
                </a:cubicBezTo>
                <a:cubicBezTo>
                  <a:pt x="107421" y="2116"/>
                  <a:pt x="106892" y="2645"/>
                  <a:pt x="105833" y="3702"/>
                </a:cubicBezTo>
                <a:cubicBezTo>
                  <a:pt x="105833" y="3702"/>
                  <a:pt x="105304" y="4232"/>
                  <a:pt x="105304" y="4232"/>
                </a:cubicBezTo>
                <a:cubicBezTo>
                  <a:pt x="104775" y="5290"/>
                  <a:pt x="104246" y="6347"/>
                  <a:pt x="104246" y="7406"/>
                </a:cubicBezTo>
                <a:cubicBezTo>
                  <a:pt x="104246" y="7406"/>
                  <a:pt x="104246" y="7406"/>
                  <a:pt x="104246" y="7406"/>
                </a:cubicBezTo>
                <a:lnTo>
                  <a:pt x="104246" y="87807"/>
                </a:lnTo>
                <a:lnTo>
                  <a:pt x="6350" y="87807"/>
                </a:lnTo>
                <a:cubicBezTo>
                  <a:pt x="2646" y="87807"/>
                  <a:pt x="0" y="90451"/>
                  <a:pt x="0" y="94155"/>
                </a:cubicBezTo>
                <a:lnTo>
                  <a:pt x="0" y="302563"/>
                </a:lnTo>
                <a:cubicBezTo>
                  <a:pt x="0" y="306266"/>
                  <a:pt x="2646" y="308911"/>
                  <a:pt x="6350" y="308911"/>
                </a:cubicBezTo>
                <a:lnTo>
                  <a:pt x="197379" y="308911"/>
                </a:lnTo>
                <a:cubicBezTo>
                  <a:pt x="201083" y="308911"/>
                  <a:pt x="203729" y="306266"/>
                  <a:pt x="203729" y="302563"/>
                </a:cubicBezTo>
                <a:lnTo>
                  <a:pt x="203729" y="222162"/>
                </a:lnTo>
                <a:lnTo>
                  <a:pt x="301625" y="221104"/>
                </a:lnTo>
                <a:cubicBezTo>
                  <a:pt x="305329" y="221104"/>
                  <a:pt x="307975" y="218459"/>
                  <a:pt x="307975" y="214756"/>
                </a:cubicBezTo>
                <a:lnTo>
                  <a:pt x="307975" y="6347"/>
                </a:lnTo>
                <a:cubicBezTo>
                  <a:pt x="306917" y="4232"/>
                  <a:pt x="306387" y="2645"/>
                  <a:pt x="305329" y="1587"/>
                </a:cubicBezTo>
                <a:close/>
                <a:moveTo>
                  <a:pt x="116417" y="22216"/>
                </a:moveTo>
                <a:lnTo>
                  <a:pt x="181504" y="87278"/>
                </a:lnTo>
                <a:lnTo>
                  <a:pt x="116417" y="87278"/>
                </a:lnTo>
                <a:lnTo>
                  <a:pt x="116417" y="22216"/>
                </a:lnTo>
                <a:close/>
                <a:moveTo>
                  <a:pt x="190500" y="295158"/>
                </a:moveTo>
                <a:lnTo>
                  <a:pt x="12171" y="295158"/>
                </a:lnTo>
                <a:lnTo>
                  <a:pt x="12171" y="99444"/>
                </a:lnTo>
                <a:lnTo>
                  <a:pt x="110067" y="99444"/>
                </a:lnTo>
                <a:lnTo>
                  <a:pt x="190500" y="99444"/>
                </a:lnTo>
                <a:lnTo>
                  <a:pt x="190500" y="295158"/>
                </a:lnTo>
                <a:close/>
                <a:moveTo>
                  <a:pt x="294217" y="207880"/>
                </a:moveTo>
                <a:lnTo>
                  <a:pt x="202671" y="208409"/>
                </a:lnTo>
                <a:lnTo>
                  <a:pt x="202671" y="93096"/>
                </a:lnTo>
                <a:cubicBezTo>
                  <a:pt x="202671" y="92567"/>
                  <a:pt x="202671" y="92567"/>
                  <a:pt x="202671" y="92039"/>
                </a:cubicBezTo>
                <a:cubicBezTo>
                  <a:pt x="202671" y="91510"/>
                  <a:pt x="202671" y="91510"/>
                  <a:pt x="202671" y="90980"/>
                </a:cubicBezTo>
                <a:cubicBezTo>
                  <a:pt x="202142" y="89923"/>
                  <a:pt x="202142" y="88865"/>
                  <a:pt x="201083" y="88336"/>
                </a:cubicBezTo>
                <a:lnTo>
                  <a:pt x="124883" y="12166"/>
                </a:lnTo>
                <a:lnTo>
                  <a:pt x="294217" y="11637"/>
                </a:lnTo>
                <a:lnTo>
                  <a:pt x="294217" y="207880"/>
                </a:lnTo>
                <a:close/>
                <a:moveTo>
                  <a:pt x="28575" y="124834"/>
                </a:moveTo>
                <a:lnTo>
                  <a:pt x="28575" y="183548"/>
                </a:lnTo>
                <a:cubicBezTo>
                  <a:pt x="28575" y="187251"/>
                  <a:pt x="31221" y="189896"/>
                  <a:pt x="34925" y="189896"/>
                </a:cubicBezTo>
                <a:lnTo>
                  <a:pt x="167746" y="189896"/>
                </a:lnTo>
                <a:cubicBezTo>
                  <a:pt x="171450" y="189896"/>
                  <a:pt x="174096" y="187251"/>
                  <a:pt x="174096" y="183548"/>
                </a:cubicBezTo>
                <a:lnTo>
                  <a:pt x="174096" y="124834"/>
                </a:lnTo>
                <a:cubicBezTo>
                  <a:pt x="174096" y="121131"/>
                  <a:pt x="171450" y="118486"/>
                  <a:pt x="167746" y="118486"/>
                </a:cubicBezTo>
                <a:lnTo>
                  <a:pt x="34925" y="118486"/>
                </a:lnTo>
                <a:cubicBezTo>
                  <a:pt x="31750" y="118486"/>
                  <a:pt x="28575" y="121131"/>
                  <a:pt x="28575" y="124834"/>
                </a:cubicBezTo>
                <a:close/>
                <a:moveTo>
                  <a:pt x="41275" y="131182"/>
                </a:moveTo>
                <a:lnTo>
                  <a:pt x="161396" y="131182"/>
                </a:lnTo>
                <a:lnTo>
                  <a:pt x="161396" y="177729"/>
                </a:lnTo>
                <a:lnTo>
                  <a:pt x="41275" y="177729"/>
                </a:lnTo>
                <a:lnTo>
                  <a:pt x="41275" y="131182"/>
                </a:lnTo>
                <a:close/>
                <a:moveTo>
                  <a:pt x="166688" y="220575"/>
                </a:moveTo>
                <a:cubicBezTo>
                  <a:pt x="166688" y="224278"/>
                  <a:pt x="164042" y="226923"/>
                  <a:pt x="160337" y="226923"/>
                </a:cubicBezTo>
                <a:lnTo>
                  <a:pt x="41275" y="226923"/>
                </a:lnTo>
                <a:cubicBezTo>
                  <a:pt x="37571" y="226923"/>
                  <a:pt x="34925" y="224278"/>
                  <a:pt x="34925" y="220575"/>
                </a:cubicBezTo>
                <a:cubicBezTo>
                  <a:pt x="34925" y="216872"/>
                  <a:pt x="37571" y="214227"/>
                  <a:pt x="41275" y="214227"/>
                </a:cubicBezTo>
                <a:lnTo>
                  <a:pt x="160337" y="214227"/>
                </a:lnTo>
                <a:cubicBezTo>
                  <a:pt x="164042" y="214227"/>
                  <a:pt x="166688" y="216872"/>
                  <a:pt x="166688" y="220575"/>
                </a:cubicBezTo>
                <a:close/>
                <a:moveTo>
                  <a:pt x="166688" y="250197"/>
                </a:moveTo>
                <a:cubicBezTo>
                  <a:pt x="166688" y="253899"/>
                  <a:pt x="164042" y="256544"/>
                  <a:pt x="160337" y="256544"/>
                </a:cubicBezTo>
                <a:lnTo>
                  <a:pt x="41275" y="256544"/>
                </a:lnTo>
                <a:cubicBezTo>
                  <a:pt x="37571" y="256544"/>
                  <a:pt x="34925" y="253899"/>
                  <a:pt x="34925" y="250197"/>
                </a:cubicBezTo>
                <a:cubicBezTo>
                  <a:pt x="34925" y="246494"/>
                  <a:pt x="37571" y="243849"/>
                  <a:pt x="41275" y="243849"/>
                </a:cubicBezTo>
                <a:lnTo>
                  <a:pt x="160337" y="243849"/>
                </a:lnTo>
                <a:cubicBezTo>
                  <a:pt x="164042" y="243849"/>
                  <a:pt x="166688" y="246494"/>
                  <a:pt x="166688" y="250197"/>
                </a:cubicBezTo>
                <a:close/>
                <a:moveTo>
                  <a:pt x="223308" y="112668"/>
                </a:moveTo>
                <a:lnTo>
                  <a:pt x="270933" y="112668"/>
                </a:lnTo>
                <a:cubicBezTo>
                  <a:pt x="274637" y="112668"/>
                  <a:pt x="277283" y="115313"/>
                  <a:pt x="277283" y="119015"/>
                </a:cubicBezTo>
                <a:lnTo>
                  <a:pt x="277283" y="177729"/>
                </a:lnTo>
                <a:cubicBezTo>
                  <a:pt x="277283" y="181432"/>
                  <a:pt x="274637" y="184077"/>
                  <a:pt x="270933" y="184077"/>
                </a:cubicBezTo>
                <a:lnTo>
                  <a:pt x="223308" y="184077"/>
                </a:lnTo>
                <a:cubicBezTo>
                  <a:pt x="219604" y="184077"/>
                  <a:pt x="216958" y="181432"/>
                  <a:pt x="216958" y="177729"/>
                </a:cubicBezTo>
                <a:cubicBezTo>
                  <a:pt x="216958" y="174027"/>
                  <a:pt x="219604" y="171382"/>
                  <a:pt x="223308" y="171382"/>
                </a:cubicBezTo>
                <a:lnTo>
                  <a:pt x="265112" y="171382"/>
                </a:lnTo>
                <a:lnTo>
                  <a:pt x="265112" y="124834"/>
                </a:lnTo>
                <a:lnTo>
                  <a:pt x="223308" y="124834"/>
                </a:lnTo>
                <a:cubicBezTo>
                  <a:pt x="219604" y="124834"/>
                  <a:pt x="216958" y="122189"/>
                  <a:pt x="216958" y="118486"/>
                </a:cubicBezTo>
                <a:cubicBezTo>
                  <a:pt x="216958" y="115842"/>
                  <a:pt x="219604" y="112668"/>
                  <a:pt x="223308" y="112668"/>
                </a:cubicBezTo>
                <a:close/>
                <a:moveTo>
                  <a:pt x="263525" y="88865"/>
                </a:moveTo>
                <a:lnTo>
                  <a:pt x="212196" y="88865"/>
                </a:lnTo>
                <a:cubicBezTo>
                  <a:pt x="208491" y="88865"/>
                  <a:pt x="205846" y="86220"/>
                  <a:pt x="205846" y="82517"/>
                </a:cubicBezTo>
                <a:cubicBezTo>
                  <a:pt x="205846" y="78815"/>
                  <a:pt x="208491" y="76170"/>
                  <a:pt x="212196" y="76170"/>
                </a:cubicBezTo>
                <a:lnTo>
                  <a:pt x="263525" y="76170"/>
                </a:lnTo>
                <a:cubicBezTo>
                  <a:pt x="267229" y="76170"/>
                  <a:pt x="269875" y="78815"/>
                  <a:pt x="269875" y="82517"/>
                </a:cubicBezTo>
                <a:cubicBezTo>
                  <a:pt x="269875" y="85691"/>
                  <a:pt x="267229" y="88865"/>
                  <a:pt x="263525" y="88865"/>
                </a:cubicBezTo>
                <a:close/>
                <a:moveTo>
                  <a:pt x="176212" y="52896"/>
                </a:moveTo>
                <a:cubicBezTo>
                  <a:pt x="176212" y="49193"/>
                  <a:pt x="178858" y="46548"/>
                  <a:pt x="182563" y="46548"/>
                </a:cubicBezTo>
                <a:lnTo>
                  <a:pt x="263525" y="46548"/>
                </a:lnTo>
                <a:cubicBezTo>
                  <a:pt x="267229" y="46548"/>
                  <a:pt x="269875" y="49193"/>
                  <a:pt x="269875" y="52896"/>
                </a:cubicBezTo>
                <a:cubicBezTo>
                  <a:pt x="269875" y="56598"/>
                  <a:pt x="267229" y="59243"/>
                  <a:pt x="263525" y="59243"/>
                </a:cubicBezTo>
                <a:lnTo>
                  <a:pt x="182563" y="59243"/>
                </a:lnTo>
                <a:cubicBezTo>
                  <a:pt x="179387" y="59243"/>
                  <a:pt x="176212" y="56598"/>
                  <a:pt x="176212" y="5289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0" name="Google Shape;160;p4"/>
          <p:cNvGrpSpPr/>
          <p:nvPr/>
        </p:nvGrpSpPr>
        <p:grpSpPr>
          <a:xfrm>
            <a:off x="223695" y="113701"/>
            <a:ext cx="4197680" cy="495897"/>
            <a:chOff x="223695" y="113701"/>
            <a:chExt cx="4197680" cy="495897"/>
          </a:xfrm>
        </p:grpSpPr>
        <p:pic>
          <p:nvPicPr>
            <p:cNvPr id="161" name="Google Shape;161;p4" descr="Первый Московский государственный медицинский университет имени И ..."/>
            <p:cNvPicPr preferRelativeResize="0"/>
            <p:nvPr/>
          </p:nvPicPr>
          <p:blipFill rotWithShape="1">
            <a:blip r:embed="rId5">
              <a:alphaModFix/>
            </a:blip>
            <a:srcRect l="7324" t="35218" r="6609" b="35271"/>
            <a:stretch/>
          </p:blipFill>
          <p:spPr>
            <a:xfrm>
              <a:off x="2517912" y="113701"/>
              <a:ext cx="1903463" cy="495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Google Shape;162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23695" y="144773"/>
              <a:ext cx="2137789" cy="43375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3" name="Google Shape;163;p4"/>
          <p:cNvSpPr txBox="1"/>
          <p:nvPr/>
        </p:nvSpPr>
        <p:spPr>
          <a:xfrm>
            <a:off x="639075" y="952825"/>
            <a:ext cx="6105000" cy="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2"/>
              <a:buFont typeface="Arial"/>
              <a:buNone/>
            </a:pPr>
            <a:r>
              <a:rPr lang="ru-RU" sz="26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Показатели работы ФНПЦ ПМП 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5"/>
          <p:cNvGrpSpPr/>
          <p:nvPr/>
        </p:nvGrpSpPr>
        <p:grpSpPr>
          <a:xfrm>
            <a:off x="2338680" y="5472051"/>
            <a:ext cx="8534560" cy="420257"/>
            <a:chOff x="704975" y="3363073"/>
            <a:chExt cx="8534560" cy="420257"/>
          </a:xfrm>
        </p:grpSpPr>
        <p:sp>
          <p:nvSpPr>
            <p:cNvPr id="169" name="Google Shape;169;p5"/>
            <p:cNvSpPr/>
            <p:nvPr/>
          </p:nvSpPr>
          <p:spPr>
            <a:xfrm>
              <a:off x="704975" y="3363073"/>
              <a:ext cx="8534560" cy="420257"/>
            </a:xfrm>
            <a:prstGeom prst="rect">
              <a:avLst/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5"/>
            <p:cNvSpPr txBox="1"/>
            <p:nvPr/>
          </p:nvSpPr>
          <p:spPr>
            <a:xfrm>
              <a:off x="704975" y="3363073"/>
              <a:ext cx="8534560" cy="4202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3575" tIns="22850" rIns="22850" bIns="2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ru-RU" sz="1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Выездные мероприятия</a:t>
              </a:r>
              <a:endParaRPr/>
            </a:p>
          </p:txBody>
        </p:sp>
      </p:grpSp>
      <p:pic>
        <p:nvPicPr>
          <p:cNvPr id="171" name="Google Shape;17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18215" y="4165127"/>
            <a:ext cx="576055" cy="535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04075" y="3560606"/>
            <a:ext cx="589601" cy="569763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5"/>
          <p:cNvSpPr/>
          <p:nvPr/>
        </p:nvSpPr>
        <p:spPr>
          <a:xfrm>
            <a:off x="522776" y="1916774"/>
            <a:ext cx="2150096" cy="2164108"/>
          </a:xfrm>
          <a:prstGeom prst="ellipse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5"/>
          <p:cNvSpPr txBox="1"/>
          <p:nvPr/>
        </p:nvSpPr>
        <p:spPr>
          <a:xfrm>
            <a:off x="580984" y="2982607"/>
            <a:ext cx="20586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ru-RU" sz="1400" b="1" i="0" u="none" strike="noStrike" cap="none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  <a:t>Мероприятия</a:t>
            </a:r>
            <a:endParaRPr sz="1400" b="1" i="0" u="none" strike="noStrike" cap="none">
              <a:solidFill>
                <a:srgbClr val="345A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ru-RU" sz="1400" b="1" i="0" u="none" strike="noStrike" cap="none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  <a:t>ФНПЦ ПМП</a:t>
            </a:r>
            <a:endParaRPr sz="1400" b="1" i="0" u="none" strike="noStrike" cap="none">
              <a:solidFill>
                <a:srgbClr val="345A99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5" name="Google Shape;175;p5"/>
          <p:cNvSpPr txBox="1"/>
          <p:nvPr/>
        </p:nvSpPr>
        <p:spPr>
          <a:xfrm>
            <a:off x="10417842" y="994049"/>
            <a:ext cx="40535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6" name="Google Shape;176;p5"/>
          <p:cNvGrpSpPr/>
          <p:nvPr/>
        </p:nvGrpSpPr>
        <p:grpSpPr>
          <a:xfrm>
            <a:off x="10913661" y="2254413"/>
            <a:ext cx="589610" cy="553429"/>
            <a:chOff x="11132592" y="2288730"/>
            <a:chExt cx="589610" cy="568494"/>
          </a:xfrm>
        </p:grpSpPr>
        <p:pic>
          <p:nvPicPr>
            <p:cNvPr id="177" name="Google Shape;177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132592" y="2288730"/>
              <a:ext cx="589610" cy="5684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8" name="Google Shape;178;p5"/>
            <p:cNvSpPr txBox="1"/>
            <p:nvPr/>
          </p:nvSpPr>
          <p:spPr>
            <a:xfrm>
              <a:off x="11277097" y="2388327"/>
              <a:ext cx="300600" cy="37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800" b="1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9" name="Google Shape;179;p5"/>
          <p:cNvSpPr txBox="1"/>
          <p:nvPr/>
        </p:nvSpPr>
        <p:spPr>
          <a:xfrm>
            <a:off x="10918212" y="3738430"/>
            <a:ext cx="300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5"/>
          <p:cNvGrpSpPr/>
          <p:nvPr/>
        </p:nvGrpSpPr>
        <p:grpSpPr>
          <a:xfrm>
            <a:off x="10906592" y="2896341"/>
            <a:ext cx="589609" cy="569758"/>
            <a:chOff x="11132593" y="2948132"/>
            <a:chExt cx="589609" cy="585267"/>
          </a:xfrm>
        </p:grpSpPr>
        <p:pic>
          <p:nvPicPr>
            <p:cNvPr id="181" name="Google Shape;181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132593" y="2948132"/>
              <a:ext cx="589609" cy="5852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5"/>
            <p:cNvSpPr txBox="1"/>
            <p:nvPr/>
          </p:nvSpPr>
          <p:spPr>
            <a:xfrm>
              <a:off x="11211397" y="3056116"/>
              <a:ext cx="432000" cy="37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800" b="1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 9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3" name="Google Shape;183;p5"/>
          <p:cNvSpPr txBox="1"/>
          <p:nvPr/>
        </p:nvSpPr>
        <p:spPr>
          <a:xfrm>
            <a:off x="10560400" y="4946699"/>
            <a:ext cx="28803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4" name="Google Shape;184;p5"/>
          <p:cNvGrpSpPr/>
          <p:nvPr/>
        </p:nvGrpSpPr>
        <p:grpSpPr>
          <a:xfrm>
            <a:off x="10916018" y="1637671"/>
            <a:ext cx="589610" cy="569758"/>
            <a:chOff x="11132592" y="1655199"/>
            <a:chExt cx="589610" cy="585267"/>
          </a:xfrm>
        </p:grpSpPr>
        <p:pic>
          <p:nvPicPr>
            <p:cNvPr id="185" name="Google Shape;185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132592" y="1655199"/>
              <a:ext cx="589610" cy="5852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6" name="Google Shape;186;p5"/>
            <p:cNvSpPr txBox="1"/>
            <p:nvPr/>
          </p:nvSpPr>
          <p:spPr>
            <a:xfrm>
              <a:off x="11175397" y="1763183"/>
              <a:ext cx="504000" cy="37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800" b="1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 8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7" name="Google Shape;187;p5"/>
          <p:cNvSpPr txBox="1"/>
          <p:nvPr/>
        </p:nvSpPr>
        <p:spPr>
          <a:xfrm>
            <a:off x="1249564" y="2147143"/>
            <a:ext cx="695400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-RU" sz="1600" b="1" i="0" u="none" strike="noStrike" cap="none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2900" b="1" i="0" u="none" strike="noStrike" cap="none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  <a:t>54</a:t>
            </a:r>
            <a:endParaRPr sz="2900" b="0" i="0" u="none" strike="noStrike" cap="none">
              <a:solidFill>
                <a:srgbClr val="345A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5"/>
          <p:cNvSpPr/>
          <p:nvPr/>
        </p:nvSpPr>
        <p:spPr>
          <a:xfrm>
            <a:off x="4439816" y="4869161"/>
            <a:ext cx="62646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r>
              <a:rPr lang="ru-RU" sz="12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Круглый стол на тему “Паллиативная помощь пожилым пациентам и людям </a:t>
            </a:r>
            <a:br>
              <a:rPr lang="ru-RU" sz="12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ru-RU" sz="12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с неизлечимыми хроническими заболеваниями, перенесшим COVID-19”</a:t>
            </a:r>
            <a:endParaRPr sz="125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9" name="Google Shape;189;p5"/>
          <p:cNvSpPr txBox="1"/>
          <p:nvPr/>
        </p:nvSpPr>
        <p:spPr>
          <a:xfrm>
            <a:off x="4162701" y="4846506"/>
            <a:ext cx="6194731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1450" tIns="40625" rIns="40625" bIns="40625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      </a:t>
            </a:r>
            <a:r>
              <a:rPr lang="ru-RU" sz="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Совещание в режиме видео-конференц-связи с главными внештатными специалистами по паллиативной медицинской помощи субъектов Российской Федерации по вопросу возможности замены лекарственных препаратов для медицинского применения, не производимых в Российской Федерации и дружественных странах </a:t>
            </a:r>
            <a:endParaRPr sz="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90" name="Google Shape;190;p5"/>
          <p:cNvSpPr txBox="1"/>
          <p:nvPr/>
        </p:nvSpPr>
        <p:spPr>
          <a:xfrm>
            <a:off x="110300" y="824697"/>
            <a:ext cx="3000000" cy="60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-RU" sz="2100" b="1" i="0" u="none" strike="noStrike" cap="none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  <a:t>2022 год</a:t>
            </a:r>
            <a:endParaRPr sz="1900" b="1" i="0" u="none" strike="noStrike" cap="none">
              <a:solidFill>
                <a:srgbClr val="345A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1" name="Google Shape;191;p5"/>
          <p:cNvGrpSpPr/>
          <p:nvPr/>
        </p:nvGrpSpPr>
        <p:grpSpPr>
          <a:xfrm>
            <a:off x="-2907455" y="96961"/>
            <a:ext cx="13825815" cy="6275862"/>
            <a:chOff x="-5256586" y="-804111"/>
            <a:chExt cx="13825815" cy="6275862"/>
          </a:xfrm>
        </p:grpSpPr>
        <p:sp>
          <p:nvSpPr>
            <p:cNvPr id="192" name="Google Shape;192;p5"/>
            <p:cNvSpPr/>
            <p:nvPr/>
          </p:nvSpPr>
          <p:spPr>
            <a:xfrm>
              <a:off x="-5256586" y="-804111"/>
              <a:ext cx="6287131" cy="6275862"/>
            </a:xfrm>
            <a:prstGeom prst="blockArc">
              <a:avLst>
                <a:gd name="adj1" fmla="val 18900000"/>
                <a:gd name="adj2" fmla="val 2700000"/>
                <a:gd name="adj3" fmla="val 347"/>
              </a:avLst>
            </a:prstGeom>
            <a:noFill/>
            <a:ln w="25400" cap="flat" cmpd="sng">
              <a:solidFill>
                <a:srgbClr val="345A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386129" y="155411"/>
              <a:ext cx="8182951" cy="420257"/>
            </a:xfrm>
            <a:prstGeom prst="rect">
              <a:avLst/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5"/>
            <p:cNvSpPr txBox="1"/>
            <p:nvPr/>
          </p:nvSpPr>
          <p:spPr>
            <a:xfrm>
              <a:off x="386129" y="155411"/>
              <a:ext cx="8183100" cy="42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3575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Круглые столы: «Стратегия действий по повышению доступности паллиативной помощи в странах СНГ»; «Реализация в субъектах РФ 189-ФЗ; «Детские хосписы регионов России».</a:t>
              </a:r>
              <a:endParaRPr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18579" y="132147"/>
              <a:ext cx="525321" cy="525321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rgbClr val="4372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704975" y="840976"/>
              <a:ext cx="7802370" cy="420257"/>
            </a:xfrm>
            <a:prstGeom prst="rect">
              <a:avLst/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5"/>
            <p:cNvSpPr txBox="1"/>
            <p:nvPr/>
          </p:nvSpPr>
          <p:spPr>
            <a:xfrm>
              <a:off x="704975" y="840976"/>
              <a:ext cx="7802370" cy="4202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3575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Совещания в режиме видео-конференц-связи с представителями Минздрава России, Минфина России, НИФИ Минфина России, представителями органов исполнительной власти субъектов Российской Федерации в сфере охраны здоровья по вопросу реализации Федерального закона от 13 июля 2020 г. № 189-ФЗ </a:t>
              </a:r>
              <a:endParaRPr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442314" y="788444"/>
              <a:ext cx="525321" cy="525321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rgbClr val="4372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913531" y="1471269"/>
              <a:ext cx="7593814" cy="420257"/>
            </a:xfrm>
            <a:prstGeom prst="rect">
              <a:avLst/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5"/>
            <p:cNvSpPr txBox="1"/>
            <p:nvPr/>
          </p:nvSpPr>
          <p:spPr>
            <a:xfrm>
              <a:off x="913531" y="1471269"/>
              <a:ext cx="7593814" cy="4202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3575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Совещание в режиме видео-конференц-связи с главными внештатными специалистами по паллиативной медицинской помощи субъектов Российской Федерации по вопросу возможности замены лекарственных препаратов для медицинского применения, не производимых в Российской Федерации и дружественных странах </a:t>
              </a:r>
              <a:endParaRPr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650871" y="1418737"/>
              <a:ext cx="525321" cy="525321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rgbClr val="4372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980121" y="2102024"/>
              <a:ext cx="7527224" cy="420257"/>
            </a:xfrm>
            <a:prstGeom prst="rect">
              <a:avLst/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5"/>
            <p:cNvSpPr txBox="1"/>
            <p:nvPr/>
          </p:nvSpPr>
          <p:spPr>
            <a:xfrm>
              <a:off x="980121" y="2102024"/>
              <a:ext cx="7527224" cy="4202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3575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00" b="0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Совещание в режиме видео-конференц-связи с представителями органов исполнительной власти в сфере охраны здоровья федеральных округов </a:t>
              </a:r>
              <a:r>
                <a:rPr lang="ru-RU" sz="1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Российской Федерации,</a:t>
              </a:r>
              <a:r>
                <a:rPr lang="ru-RU" sz="1000" b="0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Донецкой НР</a:t>
              </a:r>
              <a:endPara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717461" y="2049492"/>
              <a:ext cx="525321" cy="525321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rgbClr val="4372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913531" y="2732780"/>
              <a:ext cx="7593814" cy="420257"/>
            </a:xfrm>
            <a:prstGeom prst="rect">
              <a:avLst/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5"/>
            <p:cNvSpPr txBox="1"/>
            <p:nvPr/>
          </p:nvSpPr>
          <p:spPr>
            <a:xfrm>
              <a:off x="913531" y="2732780"/>
              <a:ext cx="7593814" cy="4202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3575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00" b="0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Совещания с представителями органов исполнительной власти субъектов Российской Федерации в сфере охраны здоровья по реализации Дорожной карты в рамках заседаний профильной комиссии Минздрава России по паллиативной помощи</a:t>
              </a:r>
              <a:endPara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650871" y="2680248"/>
              <a:ext cx="525321" cy="525321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rgbClr val="4372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704975" y="3363073"/>
              <a:ext cx="7802370" cy="420257"/>
            </a:xfrm>
            <a:prstGeom prst="rect">
              <a:avLst/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5"/>
            <p:cNvSpPr txBox="1"/>
            <p:nvPr/>
          </p:nvSpPr>
          <p:spPr>
            <a:xfrm>
              <a:off x="704975" y="3363073"/>
              <a:ext cx="7802370" cy="4202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3575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Онлайн разборы клинических случаев</a:t>
              </a:r>
              <a:endParaRPr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442314" y="3310541"/>
              <a:ext cx="525321" cy="525321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rgbClr val="4372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324395" y="3993828"/>
              <a:ext cx="8182951" cy="420257"/>
            </a:xfrm>
            <a:prstGeom prst="rect">
              <a:avLst/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5"/>
            <p:cNvSpPr txBox="1"/>
            <p:nvPr/>
          </p:nvSpPr>
          <p:spPr>
            <a:xfrm>
              <a:off x="324395" y="3993828"/>
              <a:ext cx="8182951" cy="4202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3575" tIns="25400" rIns="25400" bIns="254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Мониторинг реализации региональных программ системы оказания ПМП (сбор и анализ данных в автоматизированной системе мониторинга медицинской статистики (asmms.mednet.ru). Обучающие мероприятия, тематические семинары, методическая помощь главным внештатным специалистам, экспертная оценка медико-технических заданий, консультации, ответы на запросы…</a:t>
              </a:r>
              <a:endParaRPr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61734" y="3941296"/>
              <a:ext cx="525321" cy="525321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rgbClr val="4372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4" name="Google Shape;21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53180" y="1142840"/>
            <a:ext cx="372871" cy="335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47150" y="4351013"/>
            <a:ext cx="425273" cy="32236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5"/>
          <p:cNvSpPr/>
          <p:nvPr/>
        </p:nvSpPr>
        <p:spPr>
          <a:xfrm>
            <a:off x="1989203" y="5359664"/>
            <a:ext cx="525321" cy="525321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4372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5"/>
          <p:cNvSpPr txBox="1"/>
          <p:nvPr/>
        </p:nvSpPr>
        <p:spPr>
          <a:xfrm>
            <a:off x="10918212" y="4341933"/>
            <a:ext cx="348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8" name="Google Shape;218;p5"/>
          <p:cNvGrpSpPr/>
          <p:nvPr/>
        </p:nvGrpSpPr>
        <p:grpSpPr>
          <a:xfrm>
            <a:off x="10918372" y="4808724"/>
            <a:ext cx="1018500" cy="465648"/>
            <a:chOff x="10918212" y="4912573"/>
            <a:chExt cx="1018500" cy="478324"/>
          </a:xfrm>
        </p:grpSpPr>
        <p:pic>
          <p:nvPicPr>
            <p:cNvPr id="219" name="Google Shape;219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918276" y="4912573"/>
              <a:ext cx="1018371" cy="4783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0" name="Google Shape;220;p5"/>
            <p:cNvSpPr txBox="1"/>
            <p:nvPr/>
          </p:nvSpPr>
          <p:spPr>
            <a:xfrm>
              <a:off x="10918212" y="5013285"/>
              <a:ext cx="1018500" cy="28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200" b="1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постоянно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1" name="Google Shape;221;p5"/>
          <p:cNvGrpSpPr/>
          <p:nvPr/>
        </p:nvGrpSpPr>
        <p:grpSpPr>
          <a:xfrm>
            <a:off x="10908948" y="5306187"/>
            <a:ext cx="589609" cy="569758"/>
            <a:chOff x="11132593" y="5423577"/>
            <a:chExt cx="589609" cy="585267"/>
          </a:xfrm>
        </p:grpSpPr>
        <p:pic>
          <p:nvPicPr>
            <p:cNvPr id="222" name="Google Shape;222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132593" y="5423577"/>
              <a:ext cx="589609" cy="5852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3" name="Google Shape;223;p5"/>
            <p:cNvSpPr txBox="1"/>
            <p:nvPr/>
          </p:nvSpPr>
          <p:spPr>
            <a:xfrm>
              <a:off x="11152747" y="5531561"/>
              <a:ext cx="549300" cy="37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800" b="1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25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4" name="Google Shape;224;p5"/>
          <p:cNvGrpSpPr/>
          <p:nvPr/>
        </p:nvGrpSpPr>
        <p:grpSpPr>
          <a:xfrm>
            <a:off x="10907187" y="994041"/>
            <a:ext cx="584302" cy="565515"/>
            <a:chOff x="11135246" y="994049"/>
            <a:chExt cx="584302" cy="580909"/>
          </a:xfrm>
        </p:grpSpPr>
        <p:pic>
          <p:nvPicPr>
            <p:cNvPr id="225" name="Google Shape;225;p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135246" y="994049"/>
              <a:ext cx="584302" cy="5809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6" name="Google Shape;226;p5"/>
            <p:cNvSpPr txBox="1"/>
            <p:nvPr/>
          </p:nvSpPr>
          <p:spPr>
            <a:xfrm>
              <a:off x="11277847" y="1099854"/>
              <a:ext cx="299100" cy="37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800" b="1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7" name="Google Shape;227;p5"/>
          <p:cNvGrpSpPr/>
          <p:nvPr/>
        </p:nvGrpSpPr>
        <p:grpSpPr>
          <a:xfrm>
            <a:off x="1883281" y="6057319"/>
            <a:ext cx="8939913" cy="420257"/>
            <a:chOff x="704975" y="3363073"/>
            <a:chExt cx="8534560" cy="420257"/>
          </a:xfrm>
        </p:grpSpPr>
        <p:sp>
          <p:nvSpPr>
            <p:cNvPr id="228" name="Google Shape;228;p5"/>
            <p:cNvSpPr/>
            <p:nvPr/>
          </p:nvSpPr>
          <p:spPr>
            <a:xfrm>
              <a:off x="704975" y="3363073"/>
              <a:ext cx="8534560" cy="420257"/>
            </a:xfrm>
            <a:prstGeom prst="rect">
              <a:avLst/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5"/>
            <p:cNvSpPr txBox="1"/>
            <p:nvPr/>
          </p:nvSpPr>
          <p:spPr>
            <a:xfrm>
              <a:off x="704975" y="3363073"/>
              <a:ext cx="8534560" cy="4202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3575" tIns="22850" rIns="22850" bIns="2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ru-RU" sz="1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Методические материалы</a:t>
              </a:r>
              <a:endParaRPr/>
            </a:p>
          </p:txBody>
        </p:sp>
      </p:grpSp>
      <p:sp>
        <p:nvSpPr>
          <p:cNvPr id="230" name="Google Shape;230;p5"/>
          <p:cNvSpPr/>
          <p:nvPr/>
        </p:nvSpPr>
        <p:spPr>
          <a:xfrm>
            <a:off x="1555413" y="5952255"/>
            <a:ext cx="525321" cy="525321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4372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1" name="Google Shape;231;p5"/>
          <p:cNvGrpSpPr/>
          <p:nvPr/>
        </p:nvGrpSpPr>
        <p:grpSpPr>
          <a:xfrm>
            <a:off x="10911305" y="5907758"/>
            <a:ext cx="589609" cy="569758"/>
            <a:chOff x="11132593" y="6041524"/>
            <a:chExt cx="589609" cy="585267"/>
          </a:xfrm>
        </p:grpSpPr>
        <p:pic>
          <p:nvPicPr>
            <p:cNvPr id="232" name="Google Shape;232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132593" y="6041524"/>
              <a:ext cx="589609" cy="5852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3" name="Google Shape;233;p5"/>
            <p:cNvSpPr txBox="1"/>
            <p:nvPr/>
          </p:nvSpPr>
          <p:spPr>
            <a:xfrm>
              <a:off x="11253397" y="6149508"/>
              <a:ext cx="348000" cy="37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800" b="1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4" name="Google Shape;234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55745" y="5419021"/>
            <a:ext cx="392236" cy="346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16880" y="2992988"/>
            <a:ext cx="425274" cy="420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5"/>
          <p:cNvPicPr preferRelativeResize="0"/>
          <p:nvPr/>
        </p:nvPicPr>
        <p:blipFill rotWithShape="1">
          <a:blip r:embed="rId10">
            <a:alphaModFix/>
          </a:blip>
          <a:srcRect l="16730" r="-16730"/>
          <a:stretch/>
        </p:blipFill>
        <p:spPr>
          <a:xfrm>
            <a:off x="3107857" y="2396216"/>
            <a:ext cx="410648" cy="38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866168" y="1735331"/>
            <a:ext cx="387235" cy="38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66967" y="3667450"/>
            <a:ext cx="372871" cy="335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499709" y="4936699"/>
            <a:ext cx="390302" cy="331443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5"/>
          <p:cNvSpPr/>
          <p:nvPr/>
        </p:nvSpPr>
        <p:spPr>
          <a:xfrm>
            <a:off x="1619015" y="6041524"/>
            <a:ext cx="370188" cy="366105"/>
          </a:xfrm>
          <a:custGeom>
            <a:avLst/>
            <a:gdLst/>
            <a:ahLst/>
            <a:cxnLst/>
            <a:rect l="l" t="t" r="r" b="b"/>
            <a:pathLst>
              <a:path w="399" h="408" extrusionOk="0">
                <a:moveTo>
                  <a:pt x="394" y="4"/>
                </a:moveTo>
                <a:lnTo>
                  <a:pt x="394" y="4"/>
                </a:lnTo>
                <a:cubicBezTo>
                  <a:pt x="394" y="4"/>
                  <a:pt x="390" y="0"/>
                  <a:pt x="386" y="4"/>
                </a:cubicBezTo>
                <a:cubicBezTo>
                  <a:pt x="199" y="73"/>
                  <a:pt x="199" y="73"/>
                  <a:pt x="199" y="73"/>
                </a:cubicBezTo>
                <a:cubicBezTo>
                  <a:pt x="9" y="4"/>
                  <a:pt x="9" y="4"/>
                  <a:pt x="9" y="4"/>
                </a:cubicBezTo>
                <a:cubicBezTo>
                  <a:pt x="9" y="0"/>
                  <a:pt x="4" y="4"/>
                  <a:pt x="4" y="4"/>
                </a:cubicBezTo>
                <a:cubicBezTo>
                  <a:pt x="0" y="4"/>
                  <a:pt x="0" y="8"/>
                  <a:pt x="0" y="12"/>
                </a:cubicBezTo>
                <a:cubicBezTo>
                  <a:pt x="0" y="329"/>
                  <a:pt x="0" y="329"/>
                  <a:pt x="0" y="329"/>
                </a:cubicBezTo>
                <a:cubicBezTo>
                  <a:pt x="0" y="333"/>
                  <a:pt x="0" y="338"/>
                  <a:pt x="4" y="338"/>
                </a:cubicBezTo>
                <a:cubicBezTo>
                  <a:pt x="195" y="403"/>
                  <a:pt x="195" y="403"/>
                  <a:pt x="195" y="403"/>
                </a:cubicBezTo>
                <a:cubicBezTo>
                  <a:pt x="195" y="407"/>
                  <a:pt x="199" y="407"/>
                  <a:pt x="199" y="407"/>
                </a:cubicBezTo>
                <a:cubicBezTo>
                  <a:pt x="199" y="407"/>
                  <a:pt x="199" y="407"/>
                  <a:pt x="203" y="403"/>
                </a:cubicBezTo>
                <a:cubicBezTo>
                  <a:pt x="394" y="338"/>
                  <a:pt x="394" y="338"/>
                  <a:pt x="394" y="338"/>
                </a:cubicBezTo>
                <a:cubicBezTo>
                  <a:pt x="398" y="338"/>
                  <a:pt x="398" y="333"/>
                  <a:pt x="398" y="329"/>
                </a:cubicBezTo>
                <a:cubicBezTo>
                  <a:pt x="398" y="12"/>
                  <a:pt x="398" y="12"/>
                  <a:pt x="398" y="12"/>
                </a:cubicBezTo>
                <a:cubicBezTo>
                  <a:pt x="398" y="8"/>
                  <a:pt x="398" y="4"/>
                  <a:pt x="394" y="4"/>
                </a:cubicBezTo>
                <a:close/>
                <a:moveTo>
                  <a:pt x="17" y="24"/>
                </a:moveTo>
                <a:lnTo>
                  <a:pt x="17" y="24"/>
                </a:lnTo>
                <a:cubicBezTo>
                  <a:pt x="191" y="89"/>
                  <a:pt x="191" y="89"/>
                  <a:pt x="191" y="89"/>
                </a:cubicBezTo>
                <a:cubicBezTo>
                  <a:pt x="191" y="386"/>
                  <a:pt x="191" y="386"/>
                  <a:pt x="191" y="386"/>
                </a:cubicBezTo>
                <a:cubicBezTo>
                  <a:pt x="17" y="325"/>
                  <a:pt x="17" y="325"/>
                  <a:pt x="17" y="325"/>
                </a:cubicBezTo>
                <a:lnTo>
                  <a:pt x="17" y="24"/>
                </a:lnTo>
                <a:close/>
                <a:moveTo>
                  <a:pt x="382" y="325"/>
                </a:moveTo>
                <a:lnTo>
                  <a:pt x="382" y="325"/>
                </a:lnTo>
                <a:cubicBezTo>
                  <a:pt x="207" y="386"/>
                  <a:pt x="207" y="386"/>
                  <a:pt x="207" y="386"/>
                </a:cubicBezTo>
                <a:cubicBezTo>
                  <a:pt x="207" y="89"/>
                  <a:pt x="207" y="89"/>
                  <a:pt x="207" y="89"/>
                </a:cubicBezTo>
                <a:cubicBezTo>
                  <a:pt x="382" y="24"/>
                  <a:pt x="382" y="24"/>
                  <a:pt x="382" y="24"/>
                </a:cubicBezTo>
                <a:lnTo>
                  <a:pt x="382" y="325"/>
                </a:lnTo>
                <a:close/>
                <a:moveTo>
                  <a:pt x="227" y="150"/>
                </a:moveTo>
                <a:lnTo>
                  <a:pt x="227" y="150"/>
                </a:lnTo>
                <a:cubicBezTo>
                  <a:pt x="227" y="146"/>
                  <a:pt x="231" y="142"/>
                  <a:pt x="236" y="138"/>
                </a:cubicBezTo>
                <a:cubicBezTo>
                  <a:pt x="350" y="97"/>
                  <a:pt x="350" y="97"/>
                  <a:pt x="350" y="97"/>
                </a:cubicBezTo>
                <a:cubicBezTo>
                  <a:pt x="354" y="93"/>
                  <a:pt x="358" y="97"/>
                  <a:pt x="362" y="101"/>
                </a:cubicBezTo>
                <a:cubicBezTo>
                  <a:pt x="362" y="105"/>
                  <a:pt x="358" y="110"/>
                  <a:pt x="354" y="110"/>
                </a:cubicBezTo>
                <a:cubicBezTo>
                  <a:pt x="240" y="154"/>
                  <a:pt x="240" y="154"/>
                  <a:pt x="240" y="154"/>
                </a:cubicBezTo>
                <a:cubicBezTo>
                  <a:pt x="240" y="154"/>
                  <a:pt x="240" y="154"/>
                  <a:pt x="236" y="154"/>
                </a:cubicBezTo>
                <a:cubicBezTo>
                  <a:pt x="236" y="154"/>
                  <a:pt x="231" y="154"/>
                  <a:pt x="227" y="150"/>
                </a:cubicBezTo>
                <a:close/>
                <a:moveTo>
                  <a:pt x="227" y="228"/>
                </a:moveTo>
                <a:lnTo>
                  <a:pt x="227" y="228"/>
                </a:lnTo>
                <a:cubicBezTo>
                  <a:pt x="227" y="224"/>
                  <a:pt x="231" y="219"/>
                  <a:pt x="236" y="215"/>
                </a:cubicBezTo>
                <a:cubicBezTo>
                  <a:pt x="350" y="171"/>
                  <a:pt x="350" y="171"/>
                  <a:pt x="350" y="171"/>
                </a:cubicBezTo>
                <a:cubicBezTo>
                  <a:pt x="354" y="171"/>
                  <a:pt x="358" y="175"/>
                  <a:pt x="362" y="179"/>
                </a:cubicBezTo>
                <a:cubicBezTo>
                  <a:pt x="362" y="183"/>
                  <a:pt x="358" y="187"/>
                  <a:pt x="354" y="187"/>
                </a:cubicBezTo>
                <a:cubicBezTo>
                  <a:pt x="240" y="232"/>
                  <a:pt x="240" y="232"/>
                  <a:pt x="240" y="232"/>
                </a:cubicBezTo>
                <a:cubicBezTo>
                  <a:pt x="240" y="232"/>
                  <a:pt x="240" y="232"/>
                  <a:pt x="236" y="232"/>
                </a:cubicBezTo>
                <a:cubicBezTo>
                  <a:pt x="236" y="232"/>
                  <a:pt x="231" y="232"/>
                  <a:pt x="227" y="228"/>
                </a:cubicBezTo>
                <a:close/>
                <a:moveTo>
                  <a:pt x="362" y="256"/>
                </a:moveTo>
                <a:lnTo>
                  <a:pt x="362" y="256"/>
                </a:lnTo>
                <a:cubicBezTo>
                  <a:pt x="362" y="260"/>
                  <a:pt x="358" y="264"/>
                  <a:pt x="354" y="264"/>
                </a:cubicBezTo>
                <a:cubicBezTo>
                  <a:pt x="240" y="309"/>
                  <a:pt x="240" y="309"/>
                  <a:pt x="240" y="309"/>
                </a:cubicBezTo>
                <a:cubicBezTo>
                  <a:pt x="240" y="309"/>
                  <a:pt x="240" y="309"/>
                  <a:pt x="236" y="309"/>
                </a:cubicBezTo>
                <a:cubicBezTo>
                  <a:pt x="236" y="309"/>
                  <a:pt x="231" y="309"/>
                  <a:pt x="227" y="305"/>
                </a:cubicBezTo>
                <a:cubicBezTo>
                  <a:pt x="227" y="301"/>
                  <a:pt x="231" y="293"/>
                  <a:pt x="236" y="293"/>
                </a:cubicBezTo>
                <a:cubicBezTo>
                  <a:pt x="350" y="248"/>
                  <a:pt x="350" y="248"/>
                  <a:pt x="350" y="248"/>
                </a:cubicBezTo>
                <a:cubicBezTo>
                  <a:pt x="354" y="248"/>
                  <a:pt x="358" y="248"/>
                  <a:pt x="362" y="256"/>
                </a:cubicBezTo>
                <a:close/>
                <a:moveTo>
                  <a:pt x="37" y="101"/>
                </a:moveTo>
                <a:lnTo>
                  <a:pt x="37" y="101"/>
                </a:lnTo>
                <a:cubicBezTo>
                  <a:pt x="41" y="97"/>
                  <a:pt x="45" y="93"/>
                  <a:pt x="49" y="97"/>
                </a:cubicBezTo>
                <a:cubicBezTo>
                  <a:pt x="163" y="138"/>
                  <a:pt x="163" y="138"/>
                  <a:pt x="163" y="138"/>
                </a:cubicBezTo>
                <a:cubicBezTo>
                  <a:pt x="167" y="142"/>
                  <a:pt x="170" y="146"/>
                  <a:pt x="167" y="150"/>
                </a:cubicBezTo>
                <a:cubicBezTo>
                  <a:pt x="167" y="154"/>
                  <a:pt x="163" y="154"/>
                  <a:pt x="159" y="154"/>
                </a:cubicBezTo>
                <a:lnTo>
                  <a:pt x="159" y="154"/>
                </a:lnTo>
                <a:cubicBezTo>
                  <a:pt x="41" y="110"/>
                  <a:pt x="41" y="110"/>
                  <a:pt x="41" y="110"/>
                </a:cubicBezTo>
                <a:cubicBezTo>
                  <a:pt x="37" y="110"/>
                  <a:pt x="37" y="105"/>
                  <a:pt x="37" y="101"/>
                </a:cubicBezTo>
                <a:close/>
                <a:moveTo>
                  <a:pt x="167" y="228"/>
                </a:moveTo>
                <a:lnTo>
                  <a:pt x="167" y="228"/>
                </a:lnTo>
                <a:cubicBezTo>
                  <a:pt x="167" y="232"/>
                  <a:pt x="163" y="232"/>
                  <a:pt x="159" y="232"/>
                </a:cubicBezTo>
                <a:lnTo>
                  <a:pt x="159" y="232"/>
                </a:lnTo>
                <a:cubicBezTo>
                  <a:pt x="41" y="187"/>
                  <a:pt x="41" y="187"/>
                  <a:pt x="41" y="187"/>
                </a:cubicBezTo>
                <a:cubicBezTo>
                  <a:pt x="37" y="187"/>
                  <a:pt x="37" y="183"/>
                  <a:pt x="37" y="179"/>
                </a:cubicBezTo>
                <a:cubicBezTo>
                  <a:pt x="41" y="175"/>
                  <a:pt x="45" y="171"/>
                  <a:pt x="49" y="171"/>
                </a:cubicBezTo>
                <a:cubicBezTo>
                  <a:pt x="163" y="215"/>
                  <a:pt x="163" y="215"/>
                  <a:pt x="163" y="215"/>
                </a:cubicBezTo>
                <a:cubicBezTo>
                  <a:pt x="167" y="219"/>
                  <a:pt x="170" y="224"/>
                  <a:pt x="167" y="228"/>
                </a:cubicBezTo>
                <a:close/>
                <a:moveTo>
                  <a:pt x="167" y="305"/>
                </a:moveTo>
                <a:lnTo>
                  <a:pt x="167" y="305"/>
                </a:lnTo>
                <a:cubicBezTo>
                  <a:pt x="167" y="309"/>
                  <a:pt x="163" y="309"/>
                  <a:pt x="159" y="309"/>
                </a:cubicBezTo>
                <a:lnTo>
                  <a:pt x="159" y="309"/>
                </a:lnTo>
                <a:cubicBezTo>
                  <a:pt x="41" y="264"/>
                  <a:pt x="41" y="264"/>
                  <a:pt x="41" y="264"/>
                </a:cubicBezTo>
                <a:cubicBezTo>
                  <a:pt x="37" y="264"/>
                  <a:pt x="37" y="260"/>
                  <a:pt x="37" y="256"/>
                </a:cubicBezTo>
                <a:cubicBezTo>
                  <a:pt x="41" y="248"/>
                  <a:pt x="45" y="248"/>
                  <a:pt x="49" y="248"/>
                </a:cubicBezTo>
                <a:cubicBezTo>
                  <a:pt x="163" y="293"/>
                  <a:pt x="163" y="293"/>
                  <a:pt x="163" y="293"/>
                </a:cubicBezTo>
                <a:cubicBezTo>
                  <a:pt x="167" y="293"/>
                  <a:pt x="170" y="301"/>
                  <a:pt x="167" y="305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rgbClr val="BBD6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24"/>
              <a:buFont typeface="Arial"/>
              <a:buNone/>
            </a:pPr>
            <a:endParaRPr sz="3024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1" name="Google Shape;241;p5"/>
          <p:cNvGrpSpPr/>
          <p:nvPr/>
        </p:nvGrpSpPr>
        <p:grpSpPr>
          <a:xfrm>
            <a:off x="223695" y="113701"/>
            <a:ext cx="4197680" cy="495897"/>
            <a:chOff x="223695" y="113701"/>
            <a:chExt cx="4197680" cy="495897"/>
          </a:xfrm>
        </p:grpSpPr>
        <p:pic>
          <p:nvPicPr>
            <p:cNvPr id="242" name="Google Shape;242;p5" descr="Первый Московский государственный медицинский университет имени И ..."/>
            <p:cNvPicPr preferRelativeResize="0"/>
            <p:nvPr/>
          </p:nvPicPr>
          <p:blipFill rotWithShape="1">
            <a:blip r:embed="rId13">
              <a:alphaModFix/>
            </a:blip>
            <a:srcRect l="7324" t="35218" r="6609" b="35271"/>
            <a:stretch/>
          </p:blipFill>
          <p:spPr>
            <a:xfrm>
              <a:off x="2517912" y="113701"/>
              <a:ext cx="1903463" cy="495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p5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23695" y="144773"/>
              <a:ext cx="2137789" cy="43375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6"/>
          <p:cNvSpPr/>
          <p:nvPr/>
        </p:nvSpPr>
        <p:spPr>
          <a:xfrm rot="1500000">
            <a:off x="6426743" y="-357104"/>
            <a:ext cx="772795" cy="8168379"/>
          </a:xfrm>
          <a:prstGeom prst="parallelogram">
            <a:avLst>
              <a:gd name="adj" fmla="val 446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9" name="Google Shape;24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80000">
            <a:off x="5128537" y="-156429"/>
            <a:ext cx="4350783" cy="7170858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6"/>
          <p:cNvSpPr txBox="1">
            <a:spLocks noGrp="1"/>
          </p:cNvSpPr>
          <p:nvPr>
            <p:ph type="title"/>
          </p:nvPr>
        </p:nvSpPr>
        <p:spPr>
          <a:xfrm>
            <a:off x="343375" y="636550"/>
            <a:ext cx="7101600" cy="8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ru-RU" sz="1650" b="1" i="0" u="none" strike="noStrike" cap="none" dirty="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Совещания в режиме видео-конференц-связи с представителями органов исполнительной власти </a:t>
            </a:r>
            <a:r>
              <a:rPr lang="ru-RU" sz="1650" b="1" dirty="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субъектов Российской Федерации </a:t>
            </a:r>
            <a:r>
              <a:rPr lang="ru-RU" sz="1650" b="1" i="0" u="none" strike="noStrike" cap="none" dirty="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в сфере охраны здоровья, главными внештатными специалистами</a:t>
            </a:r>
            <a:endParaRPr sz="1650" dirty="0">
              <a:solidFill>
                <a:srgbClr val="002060"/>
              </a:solidFill>
            </a:endParaRPr>
          </a:p>
        </p:txBody>
      </p:sp>
      <p:sp>
        <p:nvSpPr>
          <p:cNvPr id="251" name="Google Shape;251;p6"/>
          <p:cNvSpPr/>
          <p:nvPr/>
        </p:nvSpPr>
        <p:spPr>
          <a:xfrm>
            <a:off x="8976320" y="0"/>
            <a:ext cx="3215680" cy="6858000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6"/>
          <p:cNvSpPr/>
          <p:nvPr/>
        </p:nvSpPr>
        <p:spPr>
          <a:xfrm>
            <a:off x="5807968" y="0"/>
            <a:ext cx="6384032" cy="6858000"/>
          </a:xfrm>
          <a:prstGeom prst="trapezoid">
            <a:avLst>
              <a:gd name="adj" fmla="val 51505"/>
            </a:avLst>
          </a:prstGeom>
          <a:solidFill>
            <a:srgbClr val="2F549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3" name="Google Shape;25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56240" y="764704"/>
            <a:ext cx="3780724" cy="2395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56954" y="2564903"/>
            <a:ext cx="3612960" cy="2727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45590" y="4149080"/>
            <a:ext cx="3646961" cy="27089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6" name="Google Shape;256;p6"/>
          <p:cNvGrpSpPr/>
          <p:nvPr/>
        </p:nvGrpSpPr>
        <p:grpSpPr>
          <a:xfrm>
            <a:off x="343367" y="1544766"/>
            <a:ext cx="5690254" cy="2400750"/>
            <a:chOff x="0" y="108839"/>
            <a:chExt cx="5474230" cy="3891109"/>
          </a:xfrm>
        </p:grpSpPr>
        <p:sp>
          <p:nvSpPr>
            <p:cNvPr id="257" name="Google Shape;257;p6"/>
            <p:cNvSpPr/>
            <p:nvPr/>
          </p:nvSpPr>
          <p:spPr>
            <a:xfrm>
              <a:off x="0" y="325991"/>
              <a:ext cx="5474230" cy="403200"/>
            </a:xfrm>
            <a:prstGeom prst="rect">
              <a:avLst/>
            </a:prstGeom>
            <a:solidFill>
              <a:schemeClr val="lt1">
                <a:alpha val="87843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273711" y="108839"/>
              <a:ext cx="3831961" cy="47232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6"/>
            <p:cNvSpPr txBox="1"/>
            <p:nvPr/>
          </p:nvSpPr>
          <p:spPr>
            <a:xfrm>
              <a:off x="296768" y="131896"/>
              <a:ext cx="3785847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4800" tIns="0" rIns="1448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Tahoma"/>
                <a:buNone/>
              </a:pPr>
              <a:r>
                <a:rPr lang="ru-RU" sz="1050" b="0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Анализ доступности ПМП детям </a:t>
              </a:r>
              <a:br>
                <a:rPr lang="ru-RU" sz="1050" b="0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</a:br>
              <a:r>
                <a:rPr lang="ru-RU" sz="1050" b="0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и взрослым в субъектах РФ</a:t>
              </a: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0" y="1149896"/>
              <a:ext cx="5474230" cy="403200"/>
            </a:xfrm>
            <a:prstGeom prst="rect">
              <a:avLst/>
            </a:prstGeom>
            <a:solidFill>
              <a:schemeClr val="lt1">
                <a:alpha val="87843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273711" y="834599"/>
              <a:ext cx="3831961" cy="551457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6"/>
            <p:cNvSpPr txBox="1"/>
            <p:nvPr/>
          </p:nvSpPr>
          <p:spPr>
            <a:xfrm>
              <a:off x="300592" y="775991"/>
              <a:ext cx="3778200" cy="64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4800" tIns="0" rIns="1448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Tahoma"/>
                <a:buNone/>
              </a:pPr>
              <a:r>
                <a:rPr lang="ru-RU" sz="1050" b="0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Реализация утвержденных региональных программ «Развитие системы оказания ПМП» в субъектах РФ</a:t>
              </a: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0" y="1971991"/>
              <a:ext cx="5474230" cy="403200"/>
            </a:xfrm>
            <a:prstGeom prst="rect">
              <a:avLst/>
            </a:prstGeom>
            <a:solidFill>
              <a:schemeClr val="lt1">
                <a:alpha val="87843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273711" y="1639496"/>
              <a:ext cx="3831961" cy="568654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6"/>
            <p:cNvSpPr txBox="1"/>
            <p:nvPr/>
          </p:nvSpPr>
          <p:spPr>
            <a:xfrm>
              <a:off x="301470" y="1667255"/>
              <a:ext cx="3776443" cy="5131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4800" tIns="0" rIns="1448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Tahoma"/>
                <a:buNone/>
              </a:pPr>
              <a:r>
                <a:rPr lang="ru-RU" sz="1050" b="0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Анализ представленных данных в автоматизированной системе мониторинга</a:t>
              </a: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0" y="2697751"/>
              <a:ext cx="5474230" cy="403200"/>
            </a:xfrm>
            <a:prstGeom prst="rect">
              <a:avLst/>
            </a:prstGeom>
            <a:solidFill>
              <a:schemeClr val="lt1">
                <a:alpha val="87843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273711" y="2461591"/>
              <a:ext cx="3831961" cy="47232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6"/>
            <p:cNvSpPr txBox="1"/>
            <p:nvPr/>
          </p:nvSpPr>
          <p:spPr>
            <a:xfrm>
              <a:off x="296768" y="2484648"/>
              <a:ext cx="3785847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4800" tIns="0" rIns="1448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Tahoma"/>
                <a:buNone/>
              </a:pPr>
              <a:r>
                <a:rPr lang="ru-RU" sz="1050" b="0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Обозначены риски невыполнения ВЦП </a:t>
              </a:r>
              <a:br>
                <a:rPr lang="ru-RU" sz="1050" b="0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</a:br>
              <a:r>
                <a:rPr lang="ru-RU" sz="1050" b="0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и «Дорожной карты» в регионах</a:t>
              </a: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0" y="3596748"/>
              <a:ext cx="5474230" cy="403200"/>
            </a:xfrm>
            <a:prstGeom prst="rect">
              <a:avLst/>
            </a:prstGeom>
            <a:solidFill>
              <a:schemeClr val="lt1">
                <a:alpha val="87843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273711" y="3187351"/>
              <a:ext cx="3831961" cy="645557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6"/>
            <p:cNvSpPr txBox="1"/>
            <p:nvPr/>
          </p:nvSpPr>
          <p:spPr>
            <a:xfrm>
              <a:off x="305223" y="3218864"/>
              <a:ext cx="3768935" cy="5825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4800" tIns="0" rIns="1448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Tahoma"/>
                <a:buNone/>
              </a:pPr>
              <a:r>
                <a:rPr lang="ru-RU" sz="1050" b="0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Анализ освоения средств из федерального бюджета, направленных на развитие ПМП в субъекте в 2022 году</a:t>
              </a: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272" name="Google Shape;272;p6"/>
          <p:cNvGraphicFramePr/>
          <p:nvPr>
            <p:extLst>
              <p:ext uri="{D42A27DB-BD31-4B8C-83A1-F6EECF244321}">
                <p14:modId xmlns:p14="http://schemas.microsoft.com/office/powerpoint/2010/main" val="2171095104"/>
              </p:ext>
            </p:extLst>
          </p:nvPr>
        </p:nvGraphicFramePr>
        <p:xfrm>
          <a:off x="335360" y="3823012"/>
          <a:ext cx="5688750" cy="2619831"/>
        </p:xfrm>
        <a:graphic>
          <a:graphicData uri="http://schemas.openxmlformats.org/drawingml/2006/table">
            <a:tbl>
              <a:tblPr>
                <a:noFill/>
                <a:tableStyleId>{11321F76-8102-4AC4-905A-60EE02BD5C1D}</a:tableStyleId>
              </a:tblPr>
              <a:tblGrid>
                <a:gridCol w="505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3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326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u="none" strike="noStrike" cap="none" dirty="0">
                          <a:latin typeface="Times New Roman" panose="02020603050405020304" pitchFamily="18" charset="0"/>
                          <a:ea typeface="Tahoma"/>
                          <a:cs typeface="Times New Roman" panose="02020603050405020304" pitchFamily="18" charset="0"/>
                          <a:sym typeface="Tahoma"/>
                        </a:rPr>
                        <a:t>1.</a:t>
                      </a:r>
                      <a:endParaRPr sz="900" b="0" u="none" strike="noStrike" cap="none" dirty="0">
                        <a:latin typeface="Times New Roman" panose="02020603050405020304" pitchFamily="18" charset="0"/>
                        <a:ea typeface="Tahoma"/>
                        <a:cs typeface="Times New Roman" panose="02020603050405020304" pitchFamily="18" charset="0"/>
                        <a:sym typeface="Tahoma"/>
                      </a:endParaRPr>
                    </a:p>
                  </a:txBody>
                  <a:tcPr marL="61775" marR="61775" marT="61775" marB="61775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u="none" strike="noStrike" cap="none" dirty="0">
                          <a:latin typeface="Times New Roman" panose="02020603050405020304" pitchFamily="18" charset="0"/>
                          <a:ea typeface="Tahoma"/>
                          <a:cs typeface="Times New Roman" panose="02020603050405020304" pitchFamily="18" charset="0"/>
                          <a:sym typeface="Tahoma"/>
                        </a:rPr>
                        <a:t>Северо-Кавказский федеральный округ</a:t>
                      </a:r>
                      <a:endParaRPr sz="900" u="none" strike="noStrike" cap="none" dirty="0">
                        <a:latin typeface="Times New Roman" panose="02020603050405020304" pitchFamily="18" charset="0"/>
                        <a:ea typeface="Tahoma"/>
                        <a:cs typeface="Times New Roman" panose="02020603050405020304" pitchFamily="18" charset="0"/>
                        <a:sym typeface="Tahoma"/>
                      </a:endParaRPr>
                    </a:p>
                  </a:txBody>
                  <a:tcPr marL="61775" marR="61775" marT="61775" marB="617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b="0" u="none" strike="noStrike" cap="none">
                          <a:latin typeface="Times New Roman" panose="02020603050405020304" pitchFamily="18" charset="0"/>
                          <a:ea typeface="Tahoma"/>
                          <a:cs typeface="Times New Roman" panose="02020603050405020304" pitchFamily="18" charset="0"/>
                          <a:sym typeface="Tahoma"/>
                        </a:rPr>
                        <a:t>16.03.2022</a:t>
                      </a:r>
                      <a:endParaRPr sz="9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75" marR="61775" marT="61775" marB="6177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26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u="none" strike="noStrike" cap="none">
                          <a:latin typeface="Times New Roman" panose="02020603050405020304" pitchFamily="18" charset="0"/>
                          <a:ea typeface="Tahoma"/>
                          <a:cs typeface="Times New Roman" panose="02020603050405020304" pitchFamily="18" charset="0"/>
                          <a:sym typeface="Tahoma"/>
                        </a:rPr>
                        <a:t>2.</a:t>
                      </a:r>
                      <a:endParaRPr sz="900" b="0" u="none" strike="noStrike" cap="none">
                        <a:latin typeface="Times New Roman" panose="02020603050405020304" pitchFamily="18" charset="0"/>
                        <a:ea typeface="Tahoma"/>
                        <a:cs typeface="Times New Roman" panose="02020603050405020304" pitchFamily="18" charset="0"/>
                        <a:sym typeface="Tahoma"/>
                      </a:endParaRPr>
                    </a:p>
                  </a:txBody>
                  <a:tcPr marL="61775" marR="61775" marT="61775" marB="61775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b="0" u="none" strike="noStrike" cap="none" dirty="0">
                          <a:latin typeface="Times New Roman" panose="02020603050405020304" pitchFamily="18" charset="0"/>
                          <a:ea typeface="Tahoma"/>
                          <a:cs typeface="Times New Roman" panose="02020603050405020304" pitchFamily="18" charset="0"/>
                          <a:sym typeface="Tahoma"/>
                        </a:rPr>
                        <a:t>Южный федеральны</a:t>
                      </a:r>
                      <a:r>
                        <a:rPr lang="ru-RU" sz="900" u="none" strike="noStrike" cap="none" dirty="0">
                          <a:latin typeface="Times New Roman" panose="02020603050405020304" pitchFamily="18" charset="0"/>
                          <a:ea typeface="Tahoma"/>
                          <a:cs typeface="Times New Roman" panose="02020603050405020304" pitchFamily="18" charset="0"/>
                          <a:sym typeface="Tahoma"/>
                        </a:rPr>
                        <a:t>й</a:t>
                      </a:r>
                      <a:r>
                        <a:rPr lang="ru-RU" sz="900" b="0" u="none" strike="noStrike" cap="none" dirty="0">
                          <a:latin typeface="Times New Roman" panose="02020603050405020304" pitchFamily="18" charset="0"/>
                          <a:ea typeface="Tahoma"/>
                          <a:cs typeface="Times New Roman" panose="02020603050405020304" pitchFamily="18" charset="0"/>
                          <a:sym typeface="Tahoma"/>
                        </a:rPr>
                        <a:t> округ</a:t>
                      </a:r>
                      <a:endParaRPr sz="9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75" marR="61775" marT="61775" marB="617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b="0" u="none" strike="noStrike" cap="none">
                          <a:latin typeface="Times New Roman" panose="02020603050405020304" pitchFamily="18" charset="0"/>
                          <a:ea typeface="Tahoma"/>
                          <a:cs typeface="Times New Roman" panose="02020603050405020304" pitchFamily="18" charset="0"/>
                          <a:sym typeface="Tahoma"/>
                        </a:rPr>
                        <a:t>20.04.2022 </a:t>
                      </a:r>
                      <a:endParaRPr sz="9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75" marR="61775" marT="61775" marB="6177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26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u="none" strike="noStrike" cap="none">
                          <a:latin typeface="Times New Roman" panose="02020603050405020304" pitchFamily="18" charset="0"/>
                          <a:ea typeface="Tahoma"/>
                          <a:cs typeface="Times New Roman" panose="02020603050405020304" pitchFamily="18" charset="0"/>
                          <a:sym typeface="Tahoma"/>
                        </a:rPr>
                        <a:t>3.</a:t>
                      </a:r>
                      <a:endParaRPr sz="900" b="0" u="none" strike="noStrike" cap="none">
                        <a:latin typeface="Times New Roman" panose="02020603050405020304" pitchFamily="18" charset="0"/>
                        <a:ea typeface="Tahoma"/>
                        <a:cs typeface="Times New Roman" panose="02020603050405020304" pitchFamily="18" charset="0"/>
                        <a:sym typeface="Tahoma"/>
                      </a:endParaRPr>
                    </a:p>
                  </a:txBody>
                  <a:tcPr marL="61775" marR="61775" marT="61775" marB="61775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b="0" u="none" strike="noStrike" cap="none" dirty="0">
                          <a:latin typeface="Times New Roman" panose="02020603050405020304" pitchFamily="18" charset="0"/>
                          <a:ea typeface="Tahoma"/>
                          <a:cs typeface="Times New Roman" panose="02020603050405020304" pitchFamily="18" charset="0"/>
                          <a:sym typeface="Tahoma"/>
                        </a:rPr>
                        <a:t>Приволжский федеральны</a:t>
                      </a:r>
                      <a:r>
                        <a:rPr lang="ru-RU" sz="900" u="none" strike="noStrike" cap="none" dirty="0">
                          <a:latin typeface="Times New Roman" panose="02020603050405020304" pitchFamily="18" charset="0"/>
                          <a:ea typeface="Tahoma"/>
                          <a:cs typeface="Times New Roman" panose="02020603050405020304" pitchFamily="18" charset="0"/>
                          <a:sym typeface="Tahoma"/>
                        </a:rPr>
                        <a:t>й</a:t>
                      </a:r>
                      <a:r>
                        <a:rPr lang="ru-RU" sz="900" b="0" u="none" strike="noStrike" cap="none" dirty="0">
                          <a:latin typeface="Times New Roman" panose="02020603050405020304" pitchFamily="18" charset="0"/>
                          <a:ea typeface="Tahoma"/>
                          <a:cs typeface="Times New Roman" panose="02020603050405020304" pitchFamily="18" charset="0"/>
                          <a:sym typeface="Tahoma"/>
                        </a:rPr>
                        <a:t> округ</a:t>
                      </a:r>
                      <a:endParaRPr sz="9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75" marR="61775" marT="61775" marB="617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b="0" u="none" strike="noStrike" cap="none">
                          <a:latin typeface="Times New Roman" panose="02020603050405020304" pitchFamily="18" charset="0"/>
                          <a:ea typeface="Tahoma"/>
                          <a:cs typeface="Times New Roman" panose="02020603050405020304" pitchFamily="18" charset="0"/>
                          <a:sym typeface="Tahoma"/>
                        </a:rPr>
                        <a:t>18.05.2022</a:t>
                      </a:r>
                      <a:endParaRPr sz="9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75" marR="61775" marT="61775" marB="6177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26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u="none" strike="noStrike" cap="none">
                          <a:latin typeface="Times New Roman" panose="02020603050405020304" pitchFamily="18" charset="0"/>
                          <a:ea typeface="Tahoma"/>
                          <a:cs typeface="Times New Roman" panose="02020603050405020304" pitchFamily="18" charset="0"/>
                          <a:sym typeface="Tahoma"/>
                        </a:rPr>
                        <a:t>4.</a:t>
                      </a:r>
                      <a:endParaRPr sz="900" b="0" u="none" strike="noStrike" cap="none">
                        <a:latin typeface="Times New Roman" panose="02020603050405020304" pitchFamily="18" charset="0"/>
                        <a:ea typeface="Tahoma"/>
                        <a:cs typeface="Times New Roman" panose="02020603050405020304" pitchFamily="18" charset="0"/>
                        <a:sym typeface="Tahoma"/>
                      </a:endParaRPr>
                    </a:p>
                  </a:txBody>
                  <a:tcPr marL="61775" marR="61775" marT="61775" marB="61775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b="0" u="none" strike="noStrike" cap="none" dirty="0">
                          <a:latin typeface="Times New Roman" panose="02020603050405020304" pitchFamily="18" charset="0"/>
                          <a:ea typeface="Tahoma"/>
                          <a:cs typeface="Times New Roman" panose="02020603050405020304" pitchFamily="18" charset="0"/>
                          <a:sym typeface="Tahoma"/>
                        </a:rPr>
                        <a:t>Северо-Западный федеральный округ</a:t>
                      </a:r>
                      <a:endParaRPr sz="9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75" marR="61775" marT="61775" marB="617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b="0" u="none" strike="noStrike" cap="none">
                          <a:latin typeface="Times New Roman" panose="02020603050405020304" pitchFamily="18" charset="0"/>
                          <a:ea typeface="Tahoma"/>
                          <a:cs typeface="Times New Roman" panose="02020603050405020304" pitchFamily="18" charset="0"/>
                          <a:sym typeface="Tahoma"/>
                        </a:rPr>
                        <a:t>22.06.2022</a:t>
                      </a:r>
                      <a:endParaRPr sz="9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75" marR="61775" marT="61775" marB="6177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26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u="none" strike="noStrike" cap="none">
                          <a:latin typeface="Times New Roman" panose="02020603050405020304" pitchFamily="18" charset="0"/>
                          <a:ea typeface="Tahoma"/>
                          <a:cs typeface="Times New Roman" panose="02020603050405020304" pitchFamily="18" charset="0"/>
                          <a:sym typeface="Tahoma"/>
                        </a:rPr>
                        <a:t>5.</a:t>
                      </a:r>
                      <a:endParaRPr sz="900" b="0" u="none" strike="noStrike" cap="none">
                        <a:latin typeface="Times New Roman" panose="02020603050405020304" pitchFamily="18" charset="0"/>
                        <a:ea typeface="Tahoma"/>
                        <a:cs typeface="Times New Roman" panose="02020603050405020304" pitchFamily="18" charset="0"/>
                        <a:sym typeface="Tahoma"/>
                      </a:endParaRPr>
                    </a:p>
                  </a:txBody>
                  <a:tcPr marL="61775" marR="61775" marT="61775" marB="61775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b="0" u="none" strike="noStrike" cap="none" dirty="0">
                          <a:latin typeface="Times New Roman" panose="02020603050405020304" pitchFamily="18" charset="0"/>
                          <a:ea typeface="Tahoma"/>
                          <a:cs typeface="Times New Roman" panose="02020603050405020304" pitchFamily="18" charset="0"/>
                          <a:sym typeface="Tahoma"/>
                        </a:rPr>
                        <a:t>Дальневосточный федеральны</a:t>
                      </a:r>
                      <a:r>
                        <a:rPr lang="ru-RU" sz="900" u="none" strike="noStrike" cap="none" dirty="0">
                          <a:latin typeface="Times New Roman" panose="02020603050405020304" pitchFamily="18" charset="0"/>
                          <a:ea typeface="Tahoma"/>
                          <a:cs typeface="Times New Roman" panose="02020603050405020304" pitchFamily="18" charset="0"/>
                          <a:sym typeface="Tahoma"/>
                        </a:rPr>
                        <a:t>й</a:t>
                      </a:r>
                      <a:r>
                        <a:rPr lang="ru-RU" sz="900" b="0" u="none" strike="noStrike" cap="none" dirty="0">
                          <a:latin typeface="Times New Roman" panose="02020603050405020304" pitchFamily="18" charset="0"/>
                          <a:ea typeface="Tahoma"/>
                          <a:cs typeface="Times New Roman" panose="02020603050405020304" pitchFamily="18" charset="0"/>
                          <a:sym typeface="Tahoma"/>
                        </a:rPr>
                        <a:t> округ</a:t>
                      </a:r>
                      <a:endParaRPr sz="9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75" marR="61775" marT="61775" marB="617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b="0" u="none" strike="noStrike" cap="none">
                          <a:latin typeface="Times New Roman" panose="02020603050405020304" pitchFamily="18" charset="0"/>
                          <a:ea typeface="Tahoma"/>
                          <a:cs typeface="Times New Roman" panose="02020603050405020304" pitchFamily="18" charset="0"/>
                          <a:sym typeface="Tahoma"/>
                        </a:rPr>
                        <a:t>31.08.2022</a:t>
                      </a:r>
                      <a:endParaRPr sz="9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75" marR="61775" marT="61775" marB="6177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26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u="none" strike="noStrike" cap="none">
                          <a:latin typeface="Times New Roman" panose="02020603050405020304" pitchFamily="18" charset="0"/>
                          <a:ea typeface="Tahoma"/>
                          <a:cs typeface="Times New Roman" panose="02020603050405020304" pitchFamily="18" charset="0"/>
                          <a:sym typeface="Tahoma"/>
                        </a:rPr>
                        <a:t>6.</a:t>
                      </a:r>
                      <a:endParaRPr sz="900" b="0" u="none" strike="noStrike" cap="none">
                        <a:latin typeface="Times New Roman" panose="02020603050405020304" pitchFamily="18" charset="0"/>
                        <a:ea typeface="Tahoma"/>
                        <a:cs typeface="Times New Roman" panose="02020603050405020304" pitchFamily="18" charset="0"/>
                        <a:sym typeface="Tahoma"/>
                      </a:endParaRPr>
                    </a:p>
                  </a:txBody>
                  <a:tcPr marL="61775" marR="61775" marT="61775" marB="61775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b="0" u="none" strike="noStrike" cap="none" dirty="0">
                          <a:latin typeface="Times New Roman" panose="02020603050405020304" pitchFamily="18" charset="0"/>
                          <a:ea typeface="Tahoma"/>
                          <a:cs typeface="Times New Roman" panose="02020603050405020304" pitchFamily="18" charset="0"/>
                          <a:sym typeface="Tahoma"/>
                        </a:rPr>
                        <a:t>Центральный федеральны</a:t>
                      </a:r>
                      <a:r>
                        <a:rPr lang="ru-RU" sz="900" u="none" strike="noStrike" cap="none" dirty="0">
                          <a:latin typeface="Times New Roman" panose="02020603050405020304" pitchFamily="18" charset="0"/>
                          <a:ea typeface="Tahoma"/>
                          <a:cs typeface="Times New Roman" panose="02020603050405020304" pitchFamily="18" charset="0"/>
                          <a:sym typeface="Tahoma"/>
                        </a:rPr>
                        <a:t>й</a:t>
                      </a:r>
                      <a:r>
                        <a:rPr lang="ru-RU" sz="900" b="0" u="none" strike="noStrike" cap="none" dirty="0">
                          <a:latin typeface="Times New Roman" panose="02020603050405020304" pitchFamily="18" charset="0"/>
                          <a:ea typeface="Tahoma"/>
                          <a:cs typeface="Times New Roman" panose="02020603050405020304" pitchFamily="18" charset="0"/>
                          <a:sym typeface="Tahoma"/>
                        </a:rPr>
                        <a:t> округ</a:t>
                      </a:r>
                      <a:endParaRPr sz="9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75" marR="61775" marT="61775" marB="617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b="0" u="none" strike="noStrike" cap="none">
                          <a:latin typeface="Times New Roman" panose="02020603050405020304" pitchFamily="18" charset="0"/>
                          <a:ea typeface="Tahoma"/>
                          <a:cs typeface="Times New Roman" panose="02020603050405020304" pitchFamily="18" charset="0"/>
                          <a:sym typeface="Tahoma"/>
                        </a:rPr>
                        <a:t>20.09.2022</a:t>
                      </a:r>
                      <a:endParaRPr sz="9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75" marR="61775" marT="61775" marB="6177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326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u="none" strike="noStrike" cap="none">
                          <a:latin typeface="Times New Roman" panose="02020603050405020304" pitchFamily="18" charset="0"/>
                          <a:ea typeface="Tahoma"/>
                          <a:cs typeface="Times New Roman" panose="02020603050405020304" pitchFamily="18" charset="0"/>
                          <a:sym typeface="Tahoma"/>
                        </a:rPr>
                        <a:t>7.</a:t>
                      </a:r>
                      <a:endParaRPr sz="900" b="0" u="none" strike="noStrike" cap="none">
                        <a:latin typeface="Times New Roman" panose="02020603050405020304" pitchFamily="18" charset="0"/>
                        <a:ea typeface="Tahoma"/>
                        <a:cs typeface="Times New Roman" panose="02020603050405020304" pitchFamily="18" charset="0"/>
                        <a:sym typeface="Tahoma"/>
                      </a:endParaRPr>
                    </a:p>
                  </a:txBody>
                  <a:tcPr marL="61775" marR="61775" marT="61775" marB="61775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b="0" u="none" strike="noStrike" cap="none" dirty="0">
                          <a:latin typeface="Times New Roman" panose="02020603050405020304" pitchFamily="18" charset="0"/>
                          <a:ea typeface="Tahoma"/>
                          <a:cs typeface="Times New Roman" panose="02020603050405020304" pitchFamily="18" charset="0"/>
                          <a:sym typeface="Tahoma"/>
                        </a:rPr>
                        <a:t>Уральски</a:t>
                      </a:r>
                      <a:r>
                        <a:rPr lang="ru-RU" sz="900" u="none" strike="noStrike" cap="none" dirty="0">
                          <a:latin typeface="Times New Roman" panose="02020603050405020304" pitchFamily="18" charset="0"/>
                          <a:ea typeface="Tahoma"/>
                          <a:cs typeface="Times New Roman" panose="02020603050405020304" pitchFamily="18" charset="0"/>
                          <a:sym typeface="Tahoma"/>
                        </a:rPr>
                        <a:t>й</a:t>
                      </a:r>
                      <a:r>
                        <a:rPr lang="ru-RU" sz="900" b="0" u="none" strike="noStrike" cap="none" dirty="0">
                          <a:latin typeface="Times New Roman" panose="02020603050405020304" pitchFamily="18" charset="0"/>
                          <a:ea typeface="Tahoma"/>
                          <a:cs typeface="Times New Roman" panose="02020603050405020304" pitchFamily="18" charset="0"/>
                          <a:sym typeface="Tahoma"/>
                        </a:rPr>
                        <a:t> федеральны</a:t>
                      </a:r>
                      <a:r>
                        <a:rPr lang="ru-RU" sz="900" u="none" strike="noStrike" cap="none" dirty="0">
                          <a:latin typeface="Times New Roman" panose="02020603050405020304" pitchFamily="18" charset="0"/>
                          <a:ea typeface="Tahoma"/>
                          <a:cs typeface="Times New Roman" panose="02020603050405020304" pitchFamily="18" charset="0"/>
                          <a:sym typeface="Tahoma"/>
                        </a:rPr>
                        <a:t>й</a:t>
                      </a:r>
                      <a:r>
                        <a:rPr lang="ru-RU" sz="900" b="0" u="none" strike="noStrike" cap="none" dirty="0">
                          <a:latin typeface="Times New Roman" panose="02020603050405020304" pitchFamily="18" charset="0"/>
                          <a:ea typeface="Tahoma"/>
                          <a:cs typeface="Times New Roman" panose="02020603050405020304" pitchFamily="18" charset="0"/>
                          <a:sym typeface="Tahoma"/>
                        </a:rPr>
                        <a:t> округ</a:t>
                      </a:r>
                      <a:endParaRPr sz="9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75" marR="61775" marT="61775" marB="617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b="0" u="none" strike="noStrike" cap="none">
                          <a:latin typeface="Times New Roman" panose="02020603050405020304" pitchFamily="18" charset="0"/>
                          <a:ea typeface="Tahoma"/>
                          <a:cs typeface="Times New Roman" panose="02020603050405020304" pitchFamily="18" charset="0"/>
                          <a:sym typeface="Tahoma"/>
                        </a:rPr>
                        <a:t>26.10.2022</a:t>
                      </a:r>
                      <a:endParaRPr sz="9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75" marR="61775" marT="61775" marB="6177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26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u="none" strike="noStrike" cap="none" dirty="0">
                          <a:latin typeface="Times New Roman" panose="02020603050405020304" pitchFamily="18" charset="0"/>
                          <a:ea typeface="Tahoma"/>
                          <a:cs typeface="Times New Roman" panose="02020603050405020304" pitchFamily="18" charset="0"/>
                          <a:sym typeface="Tahoma"/>
                        </a:rPr>
                        <a:t>8.</a:t>
                      </a:r>
                      <a:endParaRPr sz="900" b="0" u="none" strike="noStrike" cap="none" dirty="0">
                        <a:latin typeface="Times New Roman" panose="02020603050405020304" pitchFamily="18" charset="0"/>
                        <a:ea typeface="Tahoma"/>
                        <a:cs typeface="Times New Roman" panose="02020603050405020304" pitchFamily="18" charset="0"/>
                        <a:sym typeface="Tahoma"/>
                      </a:endParaRPr>
                    </a:p>
                  </a:txBody>
                  <a:tcPr marL="61775" marR="61775" marT="61775" marB="61775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b="0" u="none" strike="noStrike" cap="none" dirty="0">
                          <a:latin typeface="Times New Roman" panose="02020603050405020304" pitchFamily="18" charset="0"/>
                          <a:ea typeface="Tahoma"/>
                          <a:cs typeface="Times New Roman" panose="02020603050405020304" pitchFamily="18" charset="0"/>
                          <a:sym typeface="Tahoma"/>
                        </a:rPr>
                        <a:t>Сибирский федеральны</a:t>
                      </a:r>
                      <a:r>
                        <a:rPr lang="ru-RU" sz="900" u="none" strike="noStrike" cap="none" dirty="0">
                          <a:latin typeface="Times New Roman" panose="02020603050405020304" pitchFamily="18" charset="0"/>
                          <a:ea typeface="Tahoma"/>
                          <a:cs typeface="Times New Roman" panose="02020603050405020304" pitchFamily="18" charset="0"/>
                          <a:sym typeface="Tahoma"/>
                        </a:rPr>
                        <a:t>й</a:t>
                      </a:r>
                      <a:r>
                        <a:rPr lang="ru-RU" sz="900" b="0" u="none" strike="noStrike" cap="none" dirty="0">
                          <a:latin typeface="Times New Roman" panose="02020603050405020304" pitchFamily="18" charset="0"/>
                          <a:ea typeface="Tahoma"/>
                          <a:cs typeface="Times New Roman" panose="02020603050405020304" pitchFamily="18" charset="0"/>
                          <a:sym typeface="Tahoma"/>
                        </a:rPr>
                        <a:t> округ</a:t>
                      </a:r>
                      <a:endParaRPr sz="9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75" marR="61775" marT="61775" marB="617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b="0" u="none" strike="noStrike" cap="none" dirty="0">
                          <a:latin typeface="Times New Roman" panose="02020603050405020304" pitchFamily="18" charset="0"/>
                          <a:ea typeface="Tahoma"/>
                          <a:cs typeface="Times New Roman" panose="02020603050405020304" pitchFamily="18" charset="0"/>
                          <a:sym typeface="Tahoma"/>
                        </a:rPr>
                        <a:t>09.11.2022</a:t>
                      </a:r>
                      <a:endParaRPr sz="9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775" marR="61775" marT="61775" marB="6177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371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b="0" u="none" strike="noStrike" cap="none">
                          <a:latin typeface="Times New Roman" panose="02020603050405020304" pitchFamily="18" charset="0"/>
                          <a:ea typeface="Tahoma"/>
                          <a:cs typeface="Times New Roman" panose="02020603050405020304" pitchFamily="18" charset="0"/>
                          <a:sym typeface="Tahoma"/>
                        </a:rPr>
                        <a:t>9.</a:t>
                      </a:r>
                      <a:endParaRPr sz="900" b="0" u="none" strike="noStrike" cap="none">
                        <a:latin typeface="Times New Roman" panose="02020603050405020304" pitchFamily="18" charset="0"/>
                        <a:ea typeface="Tahoma"/>
                        <a:cs typeface="Times New Roman" panose="02020603050405020304" pitchFamily="18" charset="0"/>
                        <a:sym typeface="Tahoma"/>
                      </a:endParaRPr>
                    </a:p>
                  </a:txBody>
                  <a:tcPr marL="61775" marR="61775" marT="61775" marB="61775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u="none" strike="noStrike" cap="none" dirty="0">
                          <a:latin typeface="Times New Roman" panose="02020603050405020304" pitchFamily="18" charset="0"/>
                          <a:ea typeface="Tahoma"/>
                          <a:cs typeface="Times New Roman" panose="02020603050405020304" pitchFamily="18" charset="0"/>
                          <a:sym typeface="Tahoma"/>
                        </a:rPr>
                        <a:t>Совещание в режиме видео-конференц-связи с представителями Министерства здравоохранения Донецкой Народной Республики</a:t>
                      </a:r>
                      <a:endParaRPr sz="900" u="none" strike="noStrike" cap="none" dirty="0">
                        <a:latin typeface="Times New Roman" panose="02020603050405020304" pitchFamily="18" charset="0"/>
                        <a:ea typeface="Tahoma"/>
                        <a:cs typeface="Times New Roman" panose="02020603050405020304" pitchFamily="18" charset="0"/>
                        <a:sym typeface="Tahoma"/>
                      </a:endParaRPr>
                    </a:p>
                  </a:txBody>
                  <a:tcPr marL="61775" marR="61775" marT="61775" marB="6177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900" u="none" strike="noStrike" cap="none" dirty="0">
                          <a:latin typeface="Times New Roman" panose="02020603050405020304" pitchFamily="18" charset="0"/>
                          <a:ea typeface="Tahoma"/>
                          <a:cs typeface="Times New Roman" panose="02020603050405020304" pitchFamily="18" charset="0"/>
                          <a:sym typeface="Tahoma"/>
                        </a:rPr>
                        <a:t>23.11.2022</a:t>
                      </a:r>
                      <a:endParaRPr sz="900" u="none" strike="noStrike" cap="none" dirty="0">
                        <a:latin typeface="Times New Roman" panose="02020603050405020304" pitchFamily="18" charset="0"/>
                        <a:ea typeface="Tahoma"/>
                        <a:cs typeface="Times New Roman" panose="02020603050405020304" pitchFamily="18" charset="0"/>
                        <a:sym typeface="Tahoma"/>
                      </a:endParaRPr>
                    </a:p>
                  </a:txBody>
                  <a:tcPr marL="61775" marR="61775" marT="61775" marB="6177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73" name="Google Shape;273;p6"/>
          <p:cNvSpPr txBox="1"/>
          <p:nvPr/>
        </p:nvSpPr>
        <p:spPr>
          <a:xfrm>
            <a:off x="-1" y="6411775"/>
            <a:ext cx="7101600" cy="446236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indent="457200" algn="just">
              <a:lnSpc>
                <a:spcPct val="114999"/>
              </a:lnSpc>
              <a:buSzPts val="1200"/>
            </a:pPr>
            <a:r>
              <a:rPr lang="ru-RU" sz="10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Протоколы и представленные к обсуждению на совещаниях аналитические материалы направлены </a:t>
            </a:r>
            <a:br>
              <a:rPr lang="ru-RU" sz="10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</a:br>
            <a:r>
              <a:rPr lang="ru-RU" sz="10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в </a:t>
            </a:r>
            <a:r>
              <a:rPr lang="ru-RU" sz="1000" dirty="0">
                <a:solidFill>
                  <a:schemeClr val="dk1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Министерство здравоохранения Российской Федерации и ОИВ субъектов Российской Федерации  </a:t>
            </a:r>
            <a:r>
              <a:rPr lang="ru-RU" sz="10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в сфере охраны здоровья</a:t>
            </a:r>
            <a:endParaRPr sz="10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74" name="Google Shape;274;p6"/>
          <p:cNvGrpSpPr/>
          <p:nvPr/>
        </p:nvGrpSpPr>
        <p:grpSpPr>
          <a:xfrm>
            <a:off x="223695" y="113701"/>
            <a:ext cx="4197680" cy="495897"/>
            <a:chOff x="223695" y="113701"/>
            <a:chExt cx="4197680" cy="495897"/>
          </a:xfrm>
        </p:grpSpPr>
        <p:pic>
          <p:nvPicPr>
            <p:cNvPr id="275" name="Google Shape;275;p6" descr="Первый Московский государственный медицинский университет имени И ..."/>
            <p:cNvPicPr preferRelativeResize="0"/>
            <p:nvPr/>
          </p:nvPicPr>
          <p:blipFill rotWithShape="1">
            <a:blip r:embed="rId7">
              <a:alphaModFix/>
            </a:blip>
            <a:srcRect l="7324" t="35218" r="6609" b="35271"/>
            <a:stretch/>
          </p:blipFill>
          <p:spPr>
            <a:xfrm>
              <a:off x="2517912" y="113701"/>
              <a:ext cx="1903463" cy="495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6" name="Google Shape;276;p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23695" y="144773"/>
              <a:ext cx="2137789" cy="43375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"/>
          <p:cNvSpPr/>
          <p:nvPr/>
        </p:nvSpPr>
        <p:spPr>
          <a:xfrm rot="1500000">
            <a:off x="6426743" y="-357104"/>
            <a:ext cx="772795" cy="8168379"/>
          </a:xfrm>
          <a:prstGeom prst="parallelogram">
            <a:avLst>
              <a:gd name="adj" fmla="val 446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7"/>
          <p:cNvSpPr txBox="1">
            <a:spLocks noGrp="1"/>
          </p:cNvSpPr>
          <p:nvPr>
            <p:ph type="title"/>
          </p:nvPr>
        </p:nvSpPr>
        <p:spPr>
          <a:xfrm>
            <a:off x="344800" y="857025"/>
            <a:ext cx="7150500" cy="21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sz="20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Совещание в режиме видео-конференц-связи с главными внештатными специалистами по паллиативной медицинской помощи субъектов Российской Федерации по вопросу возможности замены лекарственных препаратов для медицинского применения, не производимых в Российской Федерации и дружественных странах 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83" name="Google Shape;283;p7"/>
          <p:cNvSpPr/>
          <p:nvPr/>
        </p:nvSpPr>
        <p:spPr>
          <a:xfrm>
            <a:off x="4953303" y="3152239"/>
            <a:ext cx="23043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28 марта 2023 г.</a:t>
            </a:r>
            <a:endParaRPr>
              <a:solidFill>
                <a:srgbClr val="002060"/>
              </a:solidFill>
            </a:endParaRPr>
          </a:p>
        </p:txBody>
      </p:sp>
      <p:pic>
        <p:nvPicPr>
          <p:cNvPr id="284" name="Google Shape;28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5071" y="3224247"/>
            <a:ext cx="2304255" cy="3155828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5" name="Google Shape;28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791" y="3224247"/>
            <a:ext cx="2419107" cy="3191338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6" name="Google Shape;286;p7"/>
          <p:cNvSpPr/>
          <p:nvPr/>
        </p:nvSpPr>
        <p:spPr>
          <a:xfrm>
            <a:off x="8976320" y="0"/>
            <a:ext cx="3215680" cy="6858000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7"/>
          <p:cNvSpPr/>
          <p:nvPr/>
        </p:nvSpPr>
        <p:spPr>
          <a:xfrm>
            <a:off x="5807968" y="0"/>
            <a:ext cx="6384032" cy="6858000"/>
          </a:xfrm>
          <a:prstGeom prst="trapezoid">
            <a:avLst>
              <a:gd name="adj" fmla="val 51505"/>
            </a:avLst>
          </a:prstGeom>
          <a:solidFill>
            <a:srgbClr val="2F549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8" name="Google Shape;28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19065" y="1416454"/>
            <a:ext cx="3914775" cy="23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63816" y="3821961"/>
            <a:ext cx="3886200" cy="2190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0" name="Google Shape;290;p7"/>
          <p:cNvGrpSpPr/>
          <p:nvPr/>
        </p:nvGrpSpPr>
        <p:grpSpPr>
          <a:xfrm>
            <a:off x="223695" y="113701"/>
            <a:ext cx="4197680" cy="495897"/>
            <a:chOff x="223695" y="113701"/>
            <a:chExt cx="4197680" cy="495897"/>
          </a:xfrm>
        </p:grpSpPr>
        <p:pic>
          <p:nvPicPr>
            <p:cNvPr id="291" name="Google Shape;291;p7" descr="Первый Московский государственный медицинский университет имени И ..."/>
            <p:cNvPicPr preferRelativeResize="0"/>
            <p:nvPr/>
          </p:nvPicPr>
          <p:blipFill rotWithShape="1">
            <a:blip r:embed="rId7">
              <a:alphaModFix/>
            </a:blip>
            <a:srcRect l="7324" t="35218" r="6609" b="35271"/>
            <a:stretch/>
          </p:blipFill>
          <p:spPr>
            <a:xfrm>
              <a:off x="2517912" y="113701"/>
              <a:ext cx="1903463" cy="495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2" name="Google Shape;292;p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23695" y="144773"/>
              <a:ext cx="2137789" cy="43375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8"/>
          <p:cNvSpPr/>
          <p:nvPr/>
        </p:nvSpPr>
        <p:spPr>
          <a:xfrm rot="1500000">
            <a:off x="6426743" y="-357104"/>
            <a:ext cx="772795" cy="8168379"/>
          </a:xfrm>
          <a:prstGeom prst="parallelogram">
            <a:avLst>
              <a:gd name="adj" fmla="val 446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8" name="Google Shape;29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80000">
            <a:off x="5098105" y="-132153"/>
            <a:ext cx="4440545" cy="7216272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8"/>
          <p:cNvSpPr/>
          <p:nvPr/>
        </p:nvSpPr>
        <p:spPr>
          <a:xfrm>
            <a:off x="412290" y="4703950"/>
            <a:ext cx="6217800" cy="9144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8"/>
          <p:cNvSpPr/>
          <p:nvPr/>
        </p:nvSpPr>
        <p:spPr>
          <a:xfrm>
            <a:off x="412290" y="3539536"/>
            <a:ext cx="7226100" cy="913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8"/>
          <p:cNvSpPr/>
          <p:nvPr/>
        </p:nvSpPr>
        <p:spPr>
          <a:xfrm>
            <a:off x="5807968" y="0"/>
            <a:ext cx="6384032" cy="6858000"/>
          </a:xfrm>
          <a:prstGeom prst="trapezoid">
            <a:avLst>
              <a:gd name="adj" fmla="val 51505"/>
            </a:avLst>
          </a:prstGeom>
          <a:solidFill>
            <a:srgbClr val="2F549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8"/>
          <p:cNvSpPr/>
          <p:nvPr/>
        </p:nvSpPr>
        <p:spPr>
          <a:xfrm>
            <a:off x="8976320" y="0"/>
            <a:ext cx="3215680" cy="6858000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8"/>
          <p:cNvSpPr txBox="1">
            <a:spLocks noGrp="1"/>
          </p:cNvSpPr>
          <p:nvPr>
            <p:ph type="title"/>
          </p:nvPr>
        </p:nvSpPr>
        <p:spPr>
          <a:xfrm>
            <a:off x="471001" y="957529"/>
            <a:ext cx="7922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 sz="2000" b="1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Совещания с представителями органов исполнительной власти и главными внештатными специалистами по ПМП взрослым и детям субъектов Российской Федерации по анализу исполнения мероприятий и контрольных показателей «Дорожной карты»</a:t>
            </a:r>
            <a:endParaRPr/>
          </a:p>
        </p:txBody>
      </p:sp>
      <p:pic>
        <p:nvPicPr>
          <p:cNvPr id="304" name="Google Shape;304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79632" y="1372660"/>
            <a:ext cx="3312368" cy="2028314"/>
          </a:xfrm>
          <a:prstGeom prst="rect">
            <a:avLst/>
          </a:prstGeom>
          <a:noFill/>
          <a:ln w="9525" cap="flat" cmpd="sng">
            <a:solidFill>
              <a:srgbClr val="345A9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05" name="Google Shape;305;p8"/>
          <p:cNvSpPr/>
          <p:nvPr/>
        </p:nvSpPr>
        <p:spPr>
          <a:xfrm>
            <a:off x="687171" y="2826630"/>
            <a:ext cx="4105800" cy="914400"/>
          </a:xfrm>
          <a:prstGeom prst="rect">
            <a:avLst/>
          </a:prstGeom>
          <a:gradFill>
            <a:gsLst>
              <a:gs pos="0">
                <a:srgbClr val="FFFFFF"/>
              </a:gs>
              <a:gs pos="35000">
                <a:srgbClr val="FFFFFF"/>
              </a:gs>
              <a:gs pos="100000">
                <a:srgbClr val="4472C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8"/>
          <p:cNvSpPr/>
          <p:nvPr/>
        </p:nvSpPr>
        <p:spPr>
          <a:xfrm>
            <a:off x="869490" y="2826348"/>
            <a:ext cx="17283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12 июля 2022 г. </a:t>
            </a:r>
            <a:endParaRPr/>
          </a:p>
        </p:txBody>
      </p:sp>
      <p:sp>
        <p:nvSpPr>
          <p:cNvPr id="307" name="Google Shape;307;p8"/>
          <p:cNvSpPr/>
          <p:nvPr/>
        </p:nvSpPr>
        <p:spPr>
          <a:xfrm>
            <a:off x="2778389" y="3531325"/>
            <a:ext cx="2015400" cy="914400"/>
          </a:xfrm>
          <a:prstGeom prst="rect">
            <a:avLst/>
          </a:prstGeom>
          <a:gradFill>
            <a:gsLst>
              <a:gs pos="0">
                <a:srgbClr val="F5F7FC"/>
              </a:gs>
              <a:gs pos="74000">
                <a:srgbClr val="A9BEE4"/>
              </a:gs>
              <a:gs pos="83000">
                <a:srgbClr val="A9BEE4"/>
              </a:gs>
              <a:gs pos="100000">
                <a:srgbClr val="C5D3ED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171 участник</a:t>
            </a:r>
            <a:endParaRPr/>
          </a:p>
        </p:txBody>
      </p:sp>
      <p:sp>
        <p:nvSpPr>
          <p:cNvPr id="308" name="Google Shape;308;p8"/>
          <p:cNvSpPr/>
          <p:nvPr/>
        </p:nvSpPr>
        <p:spPr>
          <a:xfrm>
            <a:off x="687171" y="4703668"/>
            <a:ext cx="4105800" cy="914400"/>
          </a:xfrm>
          <a:prstGeom prst="rect">
            <a:avLst/>
          </a:prstGeom>
          <a:gradFill>
            <a:gsLst>
              <a:gs pos="0">
                <a:srgbClr val="FFFFFF"/>
              </a:gs>
              <a:gs pos="35000">
                <a:srgbClr val="FFFFFF"/>
              </a:gs>
              <a:gs pos="100000">
                <a:srgbClr val="4472C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8"/>
          <p:cNvSpPr/>
          <p:nvPr/>
        </p:nvSpPr>
        <p:spPr>
          <a:xfrm>
            <a:off x="869490" y="5416011"/>
            <a:ext cx="17283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1 ноября 2022 г. </a:t>
            </a:r>
            <a:endParaRPr/>
          </a:p>
        </p:txBody>
      </p:sp>
      <p:sp>
        <p:nvSpPr>
          <p:cNvPr id="310" name="Google Shape;310;p8"/>
          <p:cNvSpPr/>
          <p:nvPr/>
        </p:nvSpPr>
        <p:spPr>
          <a:xfrm>
            <a:off x="2788043" y="5416293"/>
            <a:ext cx="2015400" cy="914400"/>
          </a:xfrm>
          <a:prstGeom prst="rect">
            <a:avLst/>
          </a:prstGeom>
          <a:gradFill>
            <a:gsLst>
              <a:gs pos="0">
                <a:srgbClr val="F5F7FC"/>
              </a:gs>
              <a:gs pos="74000">
                <a:srgbClr val="A9BEE4"/>
              </a:gs>
              <a:gs pos="83000">
                <a:srgbClr val="A9BEE4"/>
              </a:gs>
              <a:gs pos="100000">
                <a:srgbClr val="C5D3ED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173 участника</a:t>
            </a:r>
            <a:endParaRPr/>
          </a:p>
        </p:txBody>
      </p:sp>
      <p:pic>
        <p:nvPicPr>
          <p:cNvPr id="311" name="Google Shape;311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40016" y="4641285"/>
            <a:ext cx="5972859" cy="2246385"/>
          </a:xfrm>
          <a:prstGeom prst="parallelogram">
            <a:avLst>
              <a:gd name="adj" fmla="val 25000"/>
            </a:avLst>
          </a:prstGeom>
          <a:noFill/>
          <a:ln w="9525" cap="flat" cmpd="sng">
            <a:solidFill>
              <a:srgbClr val="345A9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2" name="Google Shape;312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79665" y="3042399"/>
            <a:ext cx="3636048" cy="2197358"/>
          </a:xfrm>
          <a:prstGeom prst="parallelogram">
            <a:avLst>
              <a:gd name="adj" fmla="val 25000"/>
            </a:avLst>
          </a:prstGeom>
          <a:noFill/>
          <a:ln w="9525" cap="flat" cmpd="sng">
            <a:solidFill>
              <a:srgbClr val="345A9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3" name="Google Shape;313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39649" y="3296768"/>
            <a:ext cx="2071106" cy="3590902"/>
          </a:xfrm>
          <a:prstGeom prst="rect">
            <a:avLst/>
          </a:prstGeom>
          <a:noFill/>
          <a:ln w="9525" cap="flat" cmpd="sng">
            <a:solidFill>
              <a:srgbClr val="345A9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4" name="Google Shape;314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07977" y="2217257"/>
            <a:ext cx="1665177" cy="2423483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5" name="Google Shape;315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00739" y="4151543"/>
            <a:ext cx="1723418" cy="2338276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316" name="Google Shape;316;p8"/>
          <p:cNvGrpSpPr/>
          <p:nvPr/>
        </p:nvGrpSpPr>
        <p:grpSpPr>
          <a:xfrm>
            <a:off x="223695" y="113701"/>
            <a:ext cx="4197680" cy="495897"/>
            <a:chOff x="223695" y="113701"/>
            <a:chExt cx="4197680" cy="495897"/>
          </a:xfrm>
        </p:grpSpPr>
        <p:pic>
          <p:nvPicPr>
            <p:cNvPr id="317" name="Google Shape;317;p8" descr="Первый Московский государственный медицинский университет имени И ..."/>
            <p:cNvPicPr preferRelativeResize="0"/>
            <p:nvPr/>
          </p:nvPicPr>
          <p:blipFill rotWithShape="1">
            <a:blip r:embed="rId10">
              <a:alphaModFix/>
            </a:blip>
            <a:srcRect l="7324" t="35218" r="6609" b="35271"/>
            <a:stretch/>
          </p:blipFill>
          <p:spPr>
            <a:xfrm>
              <a:off x="2517912" y="113701"/>
              <a:ext cx="1903463" cy="495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8" name="Google Shape;318;p8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23695" y="144773"/>
              <a:ext cx="2137789" cy="43375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295" y="175846"/>
            <a:ext cx="2137789" cy="433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9" descr="Первый Московский государственный медицинский университет имени И ..."/>
          <p:cNvPicPr preferRelativeResize="0"/>
          <p:nvPr/>
        </p:nvPicPr>
        <p:blipFill rotWithShape="1">
          <a:blip r:embed="rId4">
            <a:alphaModFix/>
          </a:blip>
          <a:srcRect l="7324" t="31961" r="6620" b="32598"/>
          <a:stretch/>
        </p:blipFill>
        <p:spPr>
          <a:xfrm>
            <a:off x="4892275" y="109321"/>
            <a:ext cx="2067381" cy="646867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9"/>
          <p:cNvSpPr txBox="1"/>
          <p:nvPr/>
        </p:nvSpPr>
        <p:spPr>
          <a:xfrm>
            <a:off x="507250" y="1693350"/>
            <a:ext cx="10993200" cy="808200"/>
          </a:xfrm>
          <a:prstGeom prst="rect">
            <a:avLst/>
          </a:prstGeom>
          <a:solidFill>
            <a:srgbClr val="DDEAF6"/>
          </a:solidFill>
          <a:ln w="9525" cap="flat" cmpd="sng">
            <a:solidFill>
              <a:srgbClr val="345A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457200" algn="ctr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02-03.11.2022, 02-03.12.2022 </a:t>
            </a:r>
            <a:r>
              <a:rPr lang="ru-RU"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Совещание с органами исполнительной власти субъектов Российской Федерации в сфере охраны здоровья, главными внештатными специалистами по паллиативной медицинской помощи субъектов Российской Федерации и медицинскими работниками </a:t>
            </a:r>
            <a:endParaRPr sz="12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326" name="Google Shape;326;p9"/>
          <p:cNvGrpSpPr/>
          <p:nvPr/>
        </p:nvGrpSpPr>
        <p:grpSpPr>
          <a:xfrm>
            <a:off x="661518" y="2885212"/>
            <a:ext cx="5248007" cy="3439290"/>
            <a:chOff x="0" y="148197"/>
            <a:chExt cx="5373203" cy="3439290"/>
          </a:xfrm>
        </p:grpSpPr>
        <p:sp>
          <p:nvSpPr>
            <p:cNvPr id="327" name="Google Shape;327;p9"/>
            <p:cNvSpPr/>
            <p:nvPr/>
          </p:nvSpPr>
          <p:spPr>
            <a:xfrm>
              <a:off x="1290643" y="2285716"/>
              <a:ext cx="1509870" cy="1301771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4372C3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9"/>
            <p:cNvSpPr txBox="1"/>
            <p:nvPr/>
          </p:nvSpPr>
          <p:spPr>
            <a:xfrm>
              <a:off x="1290643" y="2223586"/>
              <a:ext cx="1584175" cy="1296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950" rIns="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-RU" sz="8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США, Ирландия, 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-RU" sz="8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Израиль, Бельгия, 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-RU" sz="8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Сербия, Молдова, Таджикистан, Беларусь, Казахстан, Кыргызстан, Армения, Беларусь, 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-RU" sz="8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Грузия, Ирак, Португалия, Узбекистан, Украина, Эстония</a:t>
              </a:r>
              <a:endParaRPr sz="8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0" y="1586508"/>
              <a:ext cx="1509870" cy="1301771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1027893" y="2716315"/>
              <a:ext cx="176778" cy="15236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2576988" y="1571031"/>
              <a:ext cx="1509870" cy="1301771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4372C3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9"/>
            <p:cNvSpPr txBox="1"/>
            <p:nvPr/>
          </p:nvSpPr>
          <p:spPr>
            <a:xfrm>
              <a:off x="2811291" y="1773041"/>
              <a:ext cx="1041264" cy="8977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950" rIns="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85 регионов РФ</a:t>
              </a:r>
              <a:endParaRPr sz="12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3609181" y="2699463"/>
              <a:ext cx="176778" cy="15236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3863333" y="2285716"/>
              <a:ext cx="1509870" cy="1301771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3902558" y="2860421"/>
              <a:ext cx="176778" cy="15236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1290643" y="859442"/>
              <a:ext cx="1509870" cy="1301771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4372C3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9"/>
            <p:cNvSpPr txBox="1"/>
            <p:nvPr/>
          </p:nvSpPr>
          <p:spPr>
            <a:xfrm>
              <a:off x="1524946" y="1061452"/>
              <a:ext cx="1041264" cy="8977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950" rIns="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1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Участники: -более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2 300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1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человек</a:t>
              </a:r>
              <a:endParaRPr sz="11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2314238" y="887644"/>
              <a:ext cx="176778" cy="15236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2576988" y="148197"/>
              <a:ext cx="1509870" cy="1301771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2621586" y="719807"/>
              <a:ext cx="176778" cy="15236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1" name="Google Shape;341;p9"/>
          <p:cNvGrpSpPr/>
          <p:nvPr/>
        </p:nvGrpSpPr>
        <p:grpSpPr>
          <a:xfrm>
            <a:off x="6425550" y="3134511"/>
            <a:ext cx="5248007" cy="3439290"/>
            <a:chOff x="0" y="148197"/>
            <a:chExt cx="5373203" cy="3439290"/>
          </a:xfrm>
        </p:grpSpPr>
        <p:sp>
          <p:nvSpPr>
            <p:cNvPr id="342" name="Google Shape;342;p9"/>
            <p:cNvSpPr/>
            <p:nvPr/>
          </p:nvSpPr>
          <p:spPr>
            <a:xfrm>
              <a:off x="1290643" y="2285716"/>
              <a:ext cx="1509870" cy="1301771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4372C3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9"/>
            <p:cNvSpPr txBox="1"/>
            <p:nvPr/>
          </p:nvSpPr>
          <p:spPr>
            <a:xfrm>
              <a:off x="1524946" y="2487726"/>
              <a:ext cx="1041264" cy="8977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950" rIns="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0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Россия, Армения, Беларусь, Казахстан, Киргизия, Индия, Израиль, Бельгия</a:t>
              </a:r>
              <a:endParaRPr sz="10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1329867" y="2860421"/>
              <a:ext cx="176778" cy="15236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0" y="1603106"/>
              <a:ext cx="1509870" cy="1301771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1027893" y="2716315"/>
              <a:ext cx="176778" cy="15236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2576988" y="1571031"/>
              <a:ext cx="1509870" cy="1301771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4372C3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9"/>
            <p:cNvSpPr txBox="1"/>
            <p:nvPr/>
          </p:nvSpPr>
          <p:spPr>
            <a:xfrm>
              <a:off x="2822041" y="1772966"/>
              <a:ext cx="1041300" cy="89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950" rIns="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ru-RU" sz="13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85 регионов РФ</a:t>
              </a:r>
              <a:endParaRPr sz="13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609181" y="2699463"/>
              <a:ext cx="176778" cy="15236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3863333" y="2285716"/>
              <a:ext cx="1509870" cy="1301771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9">
                <a:alphaModFix/>
              </a:blip>
              <a:stretch>
                <a:fillRect/>
              </a:stretch>
            </a:blip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3902558" y="2860421"/>
              <a:ext cx="176778" cy="15236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1290643" y="859442"/>
              <a:ext cx="1509870" cy="1301771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4372C3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9"/>
            <p:cNvSpPr txBox="1"/>
            <p:nvPr/>
          </p:nvSpPr>
          <p:spPr>
            <a:xfrm>
              <a:off x="1524946" y="1061452"/>
              <a:ext cx="1041264" cy="8977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3950" rIns="0" bIns="139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Более 15 мастер-классов</a:t>
              </a:r>
              <a:endParaRPr sz="12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2314238" y="887644"/>
              <a:ext cx="176778" cy="15236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2576988" y="148197"/>
              <a:ext cx="1509870" cy="1301771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10">
                <a:alphaModFix/>
              </a:blip>
              <a:stretch>
                <a:fillRect/>
              </a:stretch>
            </a:blip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2621586" y="719807"/>
              <a:ext cx="176778" cy="15236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7" name="Google Shape;357;p9"/>
          <p:cNvSpPr/>
          <p:nvPr/>
        </p:nvSpPr>
        <p:spPr>
          <a:xfrm>
            <a:off x="5511521" y="2993261"/>
            <a:ext cx="1327800" cy="1238400"/>
          </a:xfrm>
          <a:prstGeom prst="hexagon">
            <a:avLst>
              <a:gd name="adj" fmla="val 25000"/>
              <a:gd name="vf" fmla="val 115470"/>
            </a:avLst>
          </a:prstGeom>
          <a:noFill/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9"/>
          <p:cNvSpPr txBox="1"/>
          <p:nvPr/>
        </p:nvSpPr>
        <p:spPr>
          <a:xfrm>
            <a:off x="6884200" y="3037000"/>
            <a:ext cx="2469000" cy="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800" b="1" i="0" u="none" strike="noStrike" cap="none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  <a:t>Более </a:t>
            </a:r>
            <a:endParaRPr sz="1800" b="1" i="0" u="none" strike="noStrike" cap="none">
              <a:solidFill>
                <a:srgbClr val="345A99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800" b="1" i="0" u="none" strike="noStrike" cap="none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  <a:t>5 800 человек</a:t>
            </a:r>
            <a:endParaRPr sz="1800" b="0" i="0" u="none" strike="noStrike" cap="none">
              <a:solidFill>
                <a:srgbClr val="345A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9"/>
          <p:cNvSpPr txBox="1"/>
          <p:nvPr/>
        </p:nvSpPr>
        <p:spPr>
          <a:xfrm>
            <a:off x="712627" y="2885200"/>
            <a:ext cx="2777100" cy="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950" rIns="0" bIns="139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2000" b="1" i="0" u="none" strike="noStrike" cap="none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  <a:t>Более </a:t>
            </a:r>
            <a:endParaRPr sz="2000" b="0" i="0" u="none" strike="noStrike" cap="none">
              <a:solidFill>
                <a:srgbClr val="345A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2000" b="1" i="0" u="none" strike="noStrike" cap="none">
                <a:solidFill>
                  <a:srgbClr val="345A99"/>
                </a:solidFill>
                <a:latin typeface="Tahoma"/>
                <a:ea typeface="Tahoma"/>
                <a:cs typeface="Tahoma"/>
                <a:sym typeface="Tahoma"/>
              </a:rPr>
              <a:t>2 300 человек</a:t>
            </a:r>
            <a:endParaRPr sz="2000" b="1" i="0" u="none" strike="noStrike" cap="none">
              <a:solidFill>
                <a:srgbClr val="345A99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60" name="Google Shape;360;p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18094" y="132371"/>
            <a:ext cx="1566039" cy="61875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9"/>
          <p:cNvSpPr txBox="1"/>
          <p:nvPr/>
        </p:nvSpPr>
        <p:spPr>
          <a:xfrm>
            <a:off x="250300" y="1052963"/>
            <a:ext cx="11507100" cy="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950" rIns="0" bIns="139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Совместные мероприятия с Ассоциацией профессиональных участников хосписной помощи</a:t>
            </a:r>
            <a:endParaRPr sz="1800" b="1" i="0" u="none" strike="noStrike" cap="none">
              <a:solidFill>
                <a:srgbClr val="0020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62" name="Google Shape;362;p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780191" y="3240685"/>
            <a:ext cx="790302" cy="722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Personalizados 400">
      <a:dk1>
        <a:srgbClr val="989998"/>
      </a:dk1>
      <a:lt1>
        <a:srgbClr val="FFFFFF"/>
      </a:lt1>
      <a:dk2>
        <a:srgbClr val="353E49"/>
      </a:dk2>
      <a:lt2>
        <a:srgbClr val="FDFFFE"/>
      </a:lt2>
      <a:accent1>
        <a:srgbClr val="29C6BF"/>
      </a:accent1>
      <a:accent2>
        <a:srgbClr val="586CA5"/>
      </a:accent2>
      <a:accent3>
        <a:srgbClr val="EBCD45"/>
      </a:accent3>
      <a:accent4>
        <a:srgbClr val="F73945"/>
      </a:accent4>
      <a:accent5>
        <a:srgbClr val="ECEFEE"/>
      </a:accent5>
      <a:accent6>
        <a:srgbClr val="463E5C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2419</Words>
  <Application>Microsoft Office PowerPoint</Application>
  <PresentationFormat>Широкоэкранный</PresentationFormat>
  <Paragraphs>339</Paragraphs>
  <Slides>25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Arial</vt:lpstr>
      <vt:lpstr>Noto Sans Symbols</vt:lpstr>
      <vt:lpstr>Calibri</vt:lpstr>
      <vt:lpstr>Lato</vt:lpstr>
      <vt:lpstr>Times New Roman</vt:lpstr>
      <vt:lpstr>Tahoma</vt:lpstr>
      <vt:lpstr>Тема Office</vt:lpstr>
      <vt:lpstr>Office Theme</vt:lpstr>
      <vt:lpstr>Презентация PowerPoint</vt:lpstr>
      <vt:lpstr>утверждены паспортом комплекса процессных мероприятий «Развитие системы оказания паллиативной медицинской помощи», реализуемого в составе государственной программы Российской Федерации «Развитие здравоохранения»</vt:lpstr>
      <vt:lpstr>4.3.9. Обеспечение в рамках реализации комплекса процессных мероприятий «Развитие системы оказания паллиативной медицинской помощи», реализуемого в составе государственной программы Российской Федерации «Развитие здравоохранения» выполнение мероприятий:</vt:lpstr>
      <vt:lpstr>утверждены паспортом комплекса процессных мероприятий «Развитие системы оказания паллиативной медицинской помощи», реализуемого в составе государственной программы Российской Федерации «Развитие здравоохранения»</vt:lpstr>
      <vt:lpstr>Презентация PowerPoint</vt:lpstr>
      <vt:lpstr>Совещания в режиме видео-конференц-связи с представителями органов исполнительной власти субъектов Российской Федерации в сфере охраны здоровья, главными внештатными специалистами</vt:lpstr>
      <vt:lpstr>Совещание в режиме видео-конференц-связи с главными внештатными специалистами по паллиативной медицинской помощи субъектов Российской Федерации по вопросу возможности замены лекарственных препаратов для медицинского применения, не производимых в Российской Федерации и дружественных странах </vt:lpstr>
      <vt:lpstr>Совещания с представителями органов исполнительной власти и главными внештатными специалистами по ПМП взрослым и детям субъектов Российской Федерации по анализу исполнения мероприятий и контрольных показателей «Дорожной карты»</vt:lpstr>
      <vt:lpstr>Презентация PowerPoint</vt:lpstr>
      <vt:lpstr>Круглый стол «Стратегия действий по повышению доступности паллиативной помощи в странах СНГ»</vt:lpstr>
      <vt:lpstr>Круглый стол «Реализация в субъектах РФ 189-ФЗ «О государственном (муниципальном) социальном заказе на оказание государственных (муниципальных) услуг в социальной сфере»»</vt:lpstr>
      <vt:lpstr>Совещания в режиме видео-конференц-связи с представителями Минздрава России, Минфина России, НИФИ Минфина России, представителями органов исполнительной власти субъектов Российской Федерации в сфере охраны здоровья по вопросу реализации Федерального закона от 13 июля 2020 г. № 189-ФЗ </vt:lpstr>
      <vt:lpstr>Разборы клинических случаев</vt:lpstr>
      <vt:lpstr>Выезды в субъекты Российской Федерации </vt:lpstr>
      <vt:lpstr>Презентация PowerPoint</vt:lpstr>
      <vt:lpstr>«План мероприятий («дорожная карта»)  «Повышение качества и доступности паллиативной медицинской помощи» до 2024 года»  (утв. Правительством РФ 28.07.2020 N 6551п-П12)</vt:lpstr>
      <vt:lpstr>«План мероприятий («дорожная карта»)  «Повышение качества и доступности паллиативной медицинской помощи» до 2024 года»  (утв. Правительством РФ 28.07.2020 N 6551п-П12)</vt:lpstr>
      <vt:lpstr>Экспертиза медико-технических заданий на проектирование объектов  и строительство учреждений здравоохранения, имеющих структурные  подразделения, оказывающие паллиативную медицинскую помощь</vt:lpstr>
      <vt:lpstr>Комплекс процессных мероприятий «Развитие системы оказания паллиативной медицинской помощи», реализуемого в составе государственной программы Российской Федерации «Развитие здравоохранения»</vt:lpstr>
      <vt:lpstr>Презентация PowerPoint</vt:lpstr>
      <vt:lpstr>Презентация PowerPoint</vt:lpstr>
      <vt:lpstr>Государственная интегрированная информационная система управления общественными финансами «Электронный бюджет» </vt:lpstr>
      <vt:lpstr>Презентация PowerPoint</vt:lpstr>
      <vt:lpstr>Информационная платформа ФНПЦ ПМП /личные кабинеты субъектов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Ларин</dc:creator>
  <cp:lastModifiedBy>NGirsheva</cp:lastModifiedBy>
  <cp:revision>4</cp:revision>
  <cp:lastPrinted>2023-06-16T08:23:42Z</cp:lastPrinted>
  <dcterms:created xsi:type="dcterms:W3CDTF">2021-12-28T09:02:20Z</dcterms:created>
  <dcterms:modified xsi:type="dcterms:W3CDTF">2023-06-16T08:31:43Z</dcterms:modified>
</cp:coreProperties>
</file>